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558" r:id="rId2"/>
    <p:sldId id="360" r:id="rId3"/>
    <p:sldId id="476" r:id="rId4"/>
    <p:sldId id="704" r:id="rId5"/>
    <p:sldId id="874" r:id="rId6"/>
    <p:sldId id="1083" r:id="rId7"/>
    <p:sldId id="1063" r:id="rId8"/>
    <p:sldId id="768" r:id="rId9"/>
    <p:sldId id="1027" r:id="rId10"/>
    <p:sldId id="310" r:id="rId11"/>
    <p:sldId id="1064" r:id="rId12"/>
    <p:sldId id="1074" r:id="rId13"/>
    <p:sldId id="1084" r:id="rId14"/>
    <p:sldId id="1085" r:id="rId15"/>
    <p:sldId id="306" r:id="rId16"/>
    <p:sldId id="311" r:id="rId17"/>
    <p:sldId id="305" r:id="rId18"/>
    <p:sldId id="304" r:id="rId19"/>
    <p:sldId id="301" r:id="rId20"/>
    <p:sldId id="257" r:id="rId21"/>
    <p:sldId id="1065" r:id="rId22"/>
    <p:sldId id="298" r:id="rId23"/>
    <p:sldId id="332" r:id="rId24"/>
    <p:sldId id="323" r:id="rId25"/>
    <p:sldId id="1075" r:id="rId26"/>
    <p:sldId id="370" r:id="rId27"/>
    <p:sldId id="371" r:id="rId28"/>
    <p:sldId id="373" r:id="rId29"/>
    <p:sldId id="372" r:id="rId30"/>
    <p:sldId id="439" r:id="rId31"/>
    <p:sldId id="1066" r:id="rId32"/>
    <p:sldId id="1076" r:id="rId33"/>
    <p:sldId id="565" r:id="rId34"/>
    <p:sldId id="599" r:id="rId35"/>
    <p:sldId id="536" r:id="rId36"/>
    <p:sldId id="600" r:id="rId37"/>
    <p:sldId id="1067" r:id="rId38"/>
    <p:sldId id="1077" r:id="rId39"/>
    <p:sldId id="739" r:id="rId40"/>
    <p:sldId id="740" r:id="rId41"/>
    <p:sldId id="1068" r:id="rId42"/>
    <p:sldId id="1078" r:id="rId43"/>
    <p:sldId id="780" r:id="rId44"/>
    <p:sldId id="781" r:id="rId45"/>
    <p:sldId id="782" r:id="rId46"/>
    <p:sldId id="783" r:id="rId47"/>
    <p:sldId id="1069" r:id="rId48"/>
    <p:sldId id="1079" r:id="rId49"/>
    <p:sldId id="921" r:id="rId50"/>
    <p:sldId id="922" r:id="rId51"/>
    <p:sldId id="809" r:id="rId52"/>
    <p:sldId id="818" r:id="rId53"/>
    <p:sldId id="930" r:id="rId54"/>
    <p:sldId id="931" r:id="rId55"/>
    <p:sldId id="1070" r:id="rId56"/>
    <p:sldId id="1080" r:id="rId57"/>
    <p:sldId id="957" r:id="rId58"/>
    <p:sldId id="816" r:id="rId59"/>
    <p:sldId id="958" r:id="rId60"/>
    <p:sldId id="1071" r:id="rId61"/>
    <p:sldId id="1081" r:id="rId62"/>
    <p:sldId id="969" r:id="rId63"/>
    <p:sldId id="970" r:id="rId64"/>
    <p:sldId id="861" r:id="rId65"/>
    <p:sldId id="1072" r:id="rId66"/>
    <p:sldId id="1082" r:id="rId67"/>
    <p:sldId id="1023" r:id="rId68"/>
    <p:sldId id="959" r:id="rId69"/>
    <p:sldId id="960" r:id="rId70"/>
    <p:sldId id="1073" r:id="rId71"/>
    <p:sldId id="1086" r:id="rId72"/>
    <p:sldId id="668" r:id="rId7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9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51" autoAdjust="0"/>
    <p:restoredTop sz="82560" autoAdjust="0"/>
  </p:normalViewPr>
  <p:slideViewPr>
    <p:cSldViewPr snapToGrid="0">
      <p:cViewPr varScale="1">
        <p:scale>
          <a:sx n="59" d="100"/>
          <a:sy n="59" d="100"/>
        </p:scale>
        <p:origin x="456" y="54"/>
      </p:cViewPr>
      <p:guideLst/>
    </p:cSldViewPr>
  </p:slideViewPr>
  <p:outlineViewPr>
    <p:cViewPr>
      <p:scale>
        <a:sx n="33" d="100"/>
        <a:sy n="33" d="100"/>
      </p:scale>
      <p:origin x="0" y="-10770"/>
    </p:cViewPr>
  </p:outlineViewPr>
  <p:notesTextViewPr>
    <p:cViewPr>
      <p:scale>
        <a:sx n="1" d="1"/>
        <a:sy n="1" d="1"/>
      </p:scale>
      <p:origin x="0" y="0"/>
    </p:cViewPr>
  </p:notesTextViewPr>
  <p:notesViewPr>
    <p:cSldViewPr snapToGrid="0">
      <p:cViewPr varScale="1">
        <p:scale>
          <a:sx n="55" d="100"/>
          <a:sy n="55" d="100"/>
        </p:scale>
        <p:origin x="206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viewProps" Target="viewProps.xml" /><Relationship Id="rId7" Type="http://schemas.openxmlformats.org/officeDocument/2006/relationships/slide" Target="slides/slide6.xml" /><Relationship Id="rId71" Type="http://schemas.openxmlformats.org/officeDocument/2006/relationships/slide" Target="slides/slide70.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theme" Target="theme/theme1.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62" tIns="46581" rIns="93162" bIns="46581" rtlCol="0"/>
          <a:lstStyle>
            <a:lvl1pPr algn="r">
              <a:defRPr sz="1200"/>
            </a:lvl1pPr>
          </a:lstStyle>
          <a:p>
            <a:fld id="{37940DE7-40D7-2F48-987F-473A266EB2D1}" type="datetimeFigureOut">
              <a:rPr lang="en-US" smtClean="0"/>
              <a:t>1/27/2021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2" tIns="46581" rIns="93162" bIns="46581"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2" tIns="46581" rIns="93162"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2" tIns="46581" rIns="93162" bIns="46581" rtlCol="0" anchor="b"/>
          <a:lstStyle>
            <a:lvl1pPr algn="r">
              <a:defRPr sz="1200"/>
            </a:lvl1pPr>
          </a:lstStyle>
          <a:p>
            <a:fld id="{AAC37792-3584-8F44-A228-D4CCCED21F2F}" type="slidenum">
              <a:rPr lang="en-US" smtClean="0"/>
              <a:t>‹#›</a:t>
            </a:fld>
            <a:endParaRPr lang="en-US"/>
          </a:p>
        </p:txBody>
      </p:sp>
    </p:spTree>
    <p:extLst>
      <p:ext uri="{BB962C8B-B14F-4D97-AF65-F5344CB8AC3E}">
        <p14:creationId xmlns:p14="http://schemas.microsoft.com/office/powerpoint/2010/main" val="47864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oxnews.com/us/award-winning-lamb-under-investigation-for-performance-enhancing-drugs" TargetMode="External" /><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biblia.com/bible/esv/Rom%202.5" TargetMode="External" /><Relationship Id="rId3" Type="http://schemas.openxmlformats.org/officeDocument/2006/relationships/hyperlink" Target="https://biblia.com/bible/esv/Matt%2025.31-36" TargetMode="External" /><Relationship Id="rId7" Type="http://schemas.openxmlformats.org/officeDocument/2006/relationships/hyperlink" Target="https://biblia.com/bible/esv/Matt%2025.46" TargetMode="External" /><Relationship Id="rId2" Type="http://schemas.openxmlformats.org/officeDocument/2006/relationships/slide" Target="../slides/slide57.xml" /><Relationship Id="rId1" Type="http://schemas.openxmlformats.org/officeDocument/2006/relationships/notesMaster" Target="../notesMasters/notesMaster1.xml" /><Relationship Id="rId6" Type="http://schemas.openxmlformats.org/officeDocument/2006/relationships/hyperlink" Target="https://biblia.com/bible/esv/Matt%2025.31-46" TargetMode="External" /><Relationship Id="rId5" Type="http://schemas.openxmlformats.org/officeDocument/2006/relationships/hyperlink" Target="https://biblia.com/bible/esv/Rev%2020.11-15" TargetMode="External" /><Relationship Id="rId10" Type="http://schemas.openxmlformats.org/officeDocument/2006/relationships/hyperlink" Target="https://biblia.com/bible/esv/Rom%2014.10-12" TargetMode="External" /><Relationship Id="rId4" Type="http://schemas.openxmlformats.org/officeDocument/2006/relationships/hyperlink" Target="https://biblia.com/bible/esv/2%20Cor%205.10" TargetMode="External" /><Relationship Id="rId9" Type="http://schemas.openxmlformats.org/officeDocument/2006/relationships/hyperlink" Target="https://biblia.com/bible/esv/Rom%202.6" TargetMode="Externa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biblegateway.com/passage/?search=Luke+10%3A20&amp;version=ESV" TargetMode="External" /><Relationship Id="rId2" Type="http://schemas.openxmlformats.org/officeDocument/2006/relationships/slide" Target="../slides/slide59.xml" /><Relationship Id="rId1" Type="http://schemas.openxmlformats.org/officeDocument/2006/relationships/notesMaster" Target="../notesMasters/notesMaster1.xml" /><Relationship Id="rId5" Type="http://schemas.openxmlformats.org/officeDocument/2006/relationships/hyperlink" Target="https://www.biblegateway.com/passage/?search=Revelation+21%3A27&amp;version=ESV" TargetMode="External" /><Relationship Id="rId4" Type="http://schemas.openxmlformats.org/officeDocument/2006/relationships/hyperlink" Target="https://www.biblegateway.com/passage/?search=Revelation+13%3A8&amp;version=ESV" TargetMode="Externa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 /><Relationship Id="rId1"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 /><Relationship Id="rId1" Type="http://schemas.openxmlformats.org/officeDocument/2006/relationships/notesMaster" Target="../notesMasters/notesMaster1.xml" /></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 /><Relationship Id="rId1" Type="http://schemas.openxmlformats.org/officeDocument/2006/relationships/notesMaster" Target="../notesMasters/notesMaster1.xml" /></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 /><Relationship Id="rId1" Type="http://schemas.openxmlformats.org/officeDocument/2006/relationships/notesMaster" Target="../notesMasters/notesMaster1.xml" /></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46">
              <a:defRPr/>
            </a:pPr>
            <a:fld id="{AAC37792-3584-8F44-A228-D4CCCED21F2F}" type="slidenum">
              <a:rPr lang="en-US">
                <a:solidFill>
                  <a:prstClr val="black"/>
                </a:solidFill>
                <a:latin typeface="Calibri" panose="020F0502020204030204"/>
              </a:rPr>
              <a:pPr defTabSz="914246">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808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12</a:t>
            </a:fld>
            <a:endParaRPr lang="en-US"/>
          </a:p>
        </p:txBody>
      </p:sp>
    </p:spTree>
    <p:extLst>
      <p:ext uri="{BB962C8B-B14F-4D97-AF65-F5344CB8AC3E}">
        <p14:creationId xmlns:p14="http://schemas.microsoft.com/office/powerpoint/2010/main" val="4125374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 25, 2021 </a:t>
            </a:r>
            <a:r>
              <a:rPr lang="en-US" dirty="0">
                <a:sym typeface="Wingdings" panose="05000000000000000000" pitchFamily="2" charset="2"/>
              </a:rPr>
              <a:t></a:t>
            </a:r>
            <a:r>
              <a:rPr lang="en-US" dirty="0"/>
              <a:t> </a:t>
            </a:r>
            <a:r>
              <a:rPr lang="en-US" b="1" u="sng" dirty="0"/>
              <a:t>100</a:t>
            </a:r>
            <a:r>
              <a:rPr lang="en-US" b="1" u="sng" baseline="30000" dirty="0"/>
              <a:t>th</a:t>
            </a:r>
            <a:r>
              <a:rPr lang="en-US" b="1" u="sng" dirty="0"/>
              <a:t> Birthday</a:t>
            </a:r>
            <a:r>
              <a:rPr lang="en-US" b="1" dirty="0"/>
              <a:t>!!!</a:t>
            </a:r>
          </a:p>
        </p:txBody>
      </p:sp>
      <p:sp>
        <p:nvSpPr>
          <p:cNvPr id="4" name="Slide Number Placeholder 3"/>
          <p:cNvSpPr>
            <a:spLocks noGrp="1"/>
          </p:cNvSpPr>
          <p:nvPr>
            <p:ph type="sldNum" sz="quarter" idx="5"/>
          </p:nvPr>
        </p:nvSpPr>
        <p:spPr/>
        <p:txBody>
          <a:bodyPr/>
          <a:lstStyle/>
          <a:p>
            <a:fld id="{AAC37792-3584-8F44-A228-D4CCCED21F2F}" type="slidenum">
              <a:rPr lang="en-US" smtClean="0"/>
              <a:t>13</a:t>
            </a:fld>
            <a:endParaRPr lang="en-US"/>
          </a:p>
        </p:txBody>
      </p:sp>
    </p:spTree>
    <p:extLst>
      <p:ext uri="{BB962C8B-B14F-4D97-AF65-F5344CB8AC3E}">
        <p14:creationId xmlns:p14="http://schemas.microsoft.com/office/powerpoint/2010/main" val="4080367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and husband Wylie, loved the Lord, served the Lord, worshipped the Lord, and instilled His righteousness into multiple generations.</a:t>
            </a:r>
          </a:p>
          <a:p>
            <a:r>
              <a:rPr lang="en-US" dirty="0"/>
              <a:t>Praise the Lord.</a:t>
            </a:r>
          </a:p>
        </p:txBody>
      </p:sp>
      <p:sp>
        <p:nvSpPr>
          <p:cNvPr id="4" name="Slide Number Placeholder 3"/>
          <p:cNvSpPr>
            <a:spLocks noGrp="1"/>
          </p:cNvSpPr>
          <p:nvPr>
            <p:ph type="sldNum" sz="quarter" idx="5"/>
          </p:nvPr>
        </p:nvSpPr>
        <p:spPr/>
        <p:txBody>
          <a:bodyPr/>
          <a:lstStyle/>
          <a:p>
            <a:fld id="{AAC37792-3584-8F44-A228-D4CCCED21F2F}" type="slidenum">
              <a:rPr lang="en-US" smtClean="0"/>
              <a:t>14</a:t>
            </a:fld>
            <a:endParaRPr lang="en-US"/>
          </a:p>
        </p:txBody>
      </p:sp>
    </p:spTree>
    <p:extLst>
      <p:ext uri="{BB962C8B-B14F-4D97-AF65-F5344CB8AC3E}">
        <p14:creationId xmlns:p14="http://schemas.microsoft.com/office/powerpoint/2010/main" val="3120374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asked everyone to do a straight read through and write down your thoughts.... Here were mine at the time.</a:t>
            </a:r>
          </a:p>
        </p:txBody>
      </p:sp>
      <p:sp>
        <p:nvSpPr>
          <p:cNvPr id="4" name="Slide Number Placeholder 3"/>
          <p:cNvSpPr>
            <a:spLocks noGrp="1"/>
          </p:cNvSpPr>
          <p:nvPr>
            <p:ph type="sldNum" sz="quarter" idx="5"/>
          </p:nvPr>
        </p:nvSpPr>
        <p:spPr/>
        <p:txBody>
          <a:bodyPr/>
          <a:lstStyle/>
          <a:p>
            <a:fld id="{AAC37792-3584-8F44-A228-D4CCCED21F2F}" type="slidenum">
              <a:rPr lang="en-US" smtClean="0"/>
              <a:t>15</a:t>
            </a:fld>
            <a:endParaRPr lang="en-US"/>
          </a:p>
        </p:txBody>
      </p:sp>
    </p:spTree>
    <p:extLst>
      <p:ext uri="{BB962C8B-B14F-4D97-AF65-F5344CB8AC3E}">
        <p14:creationId xmlns:p14="http://schemas.microsoft.com/office/powerpoint/2010/main" val="2466655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James Smith first read:</a:t>
            </a:r>
          </a:p>
          <a:p>
            <a:endParaRPr lang="en-US" dirty="0"/>
          </a:p>
          <a:p>
            <a:r>
              <a:rPr lang="en-US" b="0" i="0" dirty="0">
                <a:solidFill>
                  <a:srgbClr val="000000"/>
                </a:solidFill>
                <a:effectLst/>
                <a:latin typeface="Arial" panose="020B0604020202020204" pitchFamily="34" charset="0"/>
              </a:rPr>
              <a:t>Revelation 5 things God spoke to me in reading today:</a:t>
            </a:r>
            <a:br>
              <a:rPr lang="en-US" dirty="0"/>
            </a:br>
            <a:br>
              <a:rPr lang="en-US" dirty="0"/>
            </a:br>
            <a:r>
              <a:rPr lang="en-US" b="0" i="0" dirty="0">
                <a:solidFill>
                  <a:srgbClr val="000000"/>
                </a:solidFill>
                <a:effectLst/>
                <a:latin typeface="Arial" panose="020B0604020202020204" pitchFamily="34" charset="0"/>
              </a:rPr>
              <a:t>1) Those in Christ are still weak in flesh needing to consistently repent and focus on Jesus Christ</a:t>
            </a:r>
            <a:br>
              <a:rPr lang="en-US" dirty="0"/>
            </a:br>
            <a:r>
              <a:rPr lang="en-US" b="0" i="0" dirty="0">
                <a:solidFill>
                  <a:srgbClr val="000000"/>
                </a:solidFill>
                <a:effectLst/>
                <a:latin typeface="Arial" panose="020B0604020202020204" pitchFamily="34" charset="0"/>
              </a:rPr>
              <a:t>2) Power only comes from God, and there is great power in prayer throughout time</a:t>
            </a:r>
            <a:br>
              <a:rPr lang="en-US" dirty="0"/>
            </a:br>
            <a:r>
              <a:rPr lang="en-US" b="0" i="0" dirty="0">
                <a:solidFill>
                  <a:srgbClr val="000000"/>
                </a:solidFill>
                <a:effectLst/>
                <a:latin typeface="Arial" panose="020B0604020202020204" pitchFamily="34" charset="0"/>
              </a:rPr>
              <a:t>3) Many will cling to self, sin, and created things over God no matter what</a:t>
            </a:r>
            <a:br>
              <a:rPr lang="en-US" dirty="0"/>
            </a:br>
            <a:r>
              <a:rPr lang="en-US" b="0" i="0" dirty="0">
                <a:solidFill>
                  <a:srgbClr val="000000"/>
                </a:solidFill>
                <a:effectLst/>
                <a:latin typeface="Arial" panose="020B0604020202020204" pitchFamily="34" charset="0"/>
              </a:rPr>
              <a:t>4) Judgement must happen for paradise to be, and those of hate or love will meet their fate from which they choose</a:t>
            </a:r>
            <a:br>
              <a:rPr lang="en-US" dirty="0"/>
            </a:br>
            <a:r>
              <a:rPr lang="en-US" b="0" i="0" dirty="0">
                <a:solidFill>
                  <a:srgbClr val="000000"/>
                </a:solidFill>
                <a:effectLst/>
                <a:latin typeface="Arial" panose="020B0604020202020204" pitchFamily="34" charset="0"/>
              </a:rPr>
              <a:t>5) Sin purged and final Eden - paradise will come. God is true to His Word which never changes</a:t>
            </a:r>
            <a:br>
              <a:rPr lang="en-US" dirty="0"/>
            </a:br>
            <a:br>
              <a:rPr lang="en-US" dirty="0"/>
            </a:br>
            <a:r>
              <a:rPr lang="en-US" b="0" i="0" dirty="0">
                <a:solidFill>
                  <a:srgbClr val="000000"/>
                </a:solidFill>
                <a:effectLst/>
                <a:latin typeface="Arial" panose="020B0604020202020204" pitchFamily="34" charset="0"/>
              </a:rPr>
              <a:t>James E. Smith May 13, 2020</a:t>
            </a:r>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Not as fast a reader as you 1 hour and 15 minutes without stopping. </a:t>
            </a:r>
            <a:br>
              <a:rPr lang="en-US" b="0" i="0" dirty="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a:p>
            <a:endParaRPr lang="en-US"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426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b="1" dirty="0">
                <a:solidFill>
                  <a:srgbClr val="000000"/>
                </a:solidFill>
                <a:latin typeface="Times New Roman" panose="02020603050405020304" pitchFamily="18" charset="0"/>
              </a:rPr>
              <a:t>Revelation Completes the Gospel</a:t>
            </a:r>
          </a:p>
          <a:p>
            <a:r>
              <a:rPr lang="en-US" sz="2900" b="1" dirty="0">
                <a:solidFill>
                  <a:srgbClr val="000000"/>
                </a:solidFill>
                <a:latin typeface="Times New Roman" panose="02020603050405020304" pitchFamily="18" charset="0"/>
              </a:rPr>
              <a:t>By Michael Youssef, Ph.D.</a:t>
            </a:r>
          </a:p>
          <a:p>
            <a:r>
              <a:rPr lang="en-US" sz="2900" dirty="0">
                <a:solidFill>
                  <a:srgbClr val="000000"/>
                </a:solidFill>
                <a:latin typeface="Times New Roman" panose="02020603050405020304" pitchFamily="18" charset="0"/>
              </a:rPr>
              <a:t>The word </a:t>
            </a:r>
            <a:r>
              <a:rPr lang="en-US" sz="2900" i="1" dirty="0">
                <a:solidFill>
                  <a:srgbClr val="000000"/>
                </a:solidFill>
                <a:latin typeface="Times New Roman" panose="02020603050405020304" pitchFamily="18" charset="0"/>
              </a:rPr>
              <a:t>revelation </a:t>
            </a:r>
            <a:r>
              <a:rPr lang="en-US" sz="2900" dirty="0">
                <a:solidFill>
                  <a:srgbClr val="000000"/>
                </a:solidFill>
                <a:latin typeface="Times New Roman" panose="02020603050405020304" pitchFamily="18" charset="0"/>
              </a:rPr>
              <a:t>has an important meaning: the manifestation or unveiling of something that has been hidden. In other words, the book of Revelation is the unveiling of God’s plan for the future.</a:t>
            </a:r>
          </a:p>
          <a:p>
            <a:r>
              <a:rPr lang="en-US" sz="2900" dirty="0">
                <a:solidFill>
                  <a:srgbClr val="000000"/>
                </a:solidFill>
                <a:latin typeface="Times New Roman" panose="02020603050405020304" pitchFamily="18" charset="0"/>
              </a:rPr>
              <a:t>God revealed this plan to John when he was in his 90s, exiled to the island of Patmos. Through John’s exile, God gifted John and His people with the most powerful heavenly vision for all of eternity: the Revelation of Jesus Christ. This vision completes the Gospel, giving hope to, sternly warning, and deeply comforting all those who trust in Jesus. As you read it, remember these three purposes of Revelation:</a:t>
            </a:r>
          </a:p>
          <a:p>
            <a:r>
              <a:rPr lang="en-US" sz="2900" b="1" dirty="0">
                <a:solidFill>
                  <a:srgbClr val="000000"/>
                </a:solidFill>
                <a:latin typeface="Times New Roman" panose="02020603050405020304" pitchFamily="18" charset="0"/>
              </a:rPr>
              <a:t>Revelation completes our understanding of God’s purpose for history and for our future.</a:t>
            </a:r>
            <a:r>
              <a:rPr lang="en-US" sz="2900" dirty="0">
                <a:solidFill>
                  <a:srgbClr val="000000"/>
                </a:solidFill>
                <a:latin typeface="Times New Roman" panose="02020603050405020304" pitchFamily="18" charset="0"/>
              </a:rPr>
              <a:t> Revelation assures us that, while the world may look out of control, it’s not out of the control of God; He holds His children in His loving hand. From Genesis to Revelation, God has a plan, and Jesus is at the center of it all.</a:t>
            </a:r>
          </a:p>
          <a:p>
            <a:r>
              <a:rPr lang="en-US" sz="2900" b="1" dirty="0">
                <a:solidFill>
                  <a:srgbClr val="000000"/>
                </a:solidFill>
                <a:latin typeface="Times New Roman" panose="02020603050405020304" pitchFamily="18" charset="0"/>
              </a:rPr>
              <a:t>Revelation shows us the danger of compromise and the ultimate destruction of Satan and those who reject Christ. </a:t>
            </a:r>
            <a:r>
              <a:rPr lang="en-US" sz="2900" dirty="0">
                <a:solidFill>
                  <a:srgbClr val="000000"/>
                </a:solidFill>
                <a:latin typeface="Times New Roman" panose="02020603050405020304" pitchFamily="18" charset="0"/>
              </a:rPr>
              <a:t>In Revelation we see that God has secured the victory, and judgment will come at the end times. Therefore we must not compromise, but stand firm against the spirit of this age, who says we can have salvation without the Savior, power without prayer, spirituality without the Holy Spirit, and morality without the Bible.</a:t>
            </a:r>
          </a:p>
          <a:p>
            <a:r>
              <a:rPr lang="en-US" sz="2900" b="1" dirty="0">
                <a:solidFill>
                  <a:srgbClr val="000000"/>
                </a:solidFill>
                <a:latin typeface="Times New Roman" panose="02020603050405020304" pitchFamily="18" charset="0"/>
              </a:rPr>
              <a:t>Revelation gives us an awe-inspiring portrait of the glorified, soon-coming King Jesus. </a:t>
            </a:r>
            <a:r>
              <a:rPr lang="en-US" sz="2900" dirty="0">
                <a:solidFill>
                  <a:srgbClr val="000000"/>
                </a:solidFill>
                <a:latin typeface="Times New Roman" panose="02020603050405020304" pitchFamily="18" charset="0"/>
              </a:rPr>
              <a:t>John’s vision completes the Gospel of salvation -- past, present, and future. For in Revelation we see Jesus no longer hanging on a cross, but glorified in white and gold, with hair white as wool, with eyes that blaze with fire, with a voice like rushing waters (see Revelation 1:13-15). We see Jesus as the Alpha and the Omega, the beginning and the end (22:13).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04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591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SUMMARY OF SOME OF THE THINGS I LEARNED OR STOOD OUT FOR ME IN OUR STUDY!</a:t>
            </a:r>
          </a:p>
          <a:p>
            <a:endParaRPr lang="en-US" dirty="0"/>
          </a:p>
          <a:p>
            <a:r>
              <a:rPr lang="en-US" b="1" dirty="0"/>
              <a:t>TRYING TO CRAM 34 WEEKS OF STUDY INTO THE NEXT 34 MINUTES!!! BUCKLE UP, BUTTERCUP!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664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WE’VE BEEN IN SUMMARY</a:t>
            </a:r>
          </a:p>
        </p:txBody>
      </p:sp>
      <p:sp>
        <p:nvSpPr>
          <p:cNvPr id="4" name="Slide Number Placeholder 3"/>
          <p:cNvSpPr>
            <a:spLocks noGrp="1"/>
          </p:cNvSpPr>
          <p:nvPr>
            <p:ph type="sldNum" sz="quarter" idx="5"/>
          </p:nvPr>
        </p:nvSpPr>
        <p:spPr/>
        <p:txBody>
          <a:bodyPr/>
          <a:lstStyle/>
          <a:p>
            <a:fld id="{AAC37792-3584-8F44-A228-D4CCCED21F2F}" type="slidenum">
              <a:rPr lang="en-US" smtClean="0"/>
              <a:t>22</a:t>
            </a:fld>
            <a:endParaRPr lang="en-US"/>
          </a:p>
        </p:txBody>
      </p:sp>
    </p:spTree>
    <p:extLst>
      <p:ext uri="{BB962C8B-B14F-4D97-AF65-F5344CB8AC3E}">
        <p14:creationId xmlns:p14="http://schemas.microsoft.com/office/powerpoint/2010/main" val="1544357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make a </a:t>
            </a:r>
            <a:r>
              <a:rPr lang="en-US" b="1" dirty="0"/>
              <a:t>good Final Exam </a:t>
            </a:r>
            <a:r>
              <a:rPr lang="en-US" sz="2800" b="1" dirty="0">
                <a:sym typeface="Wingdings" panose="05000000000000000000" pitchFamily="2" charset="2"/>
              </a:rPr>
              <a:t></a:t>
            </a:r>
          </a:p>
          <a:p>
            <a:endParaRPr lang="en-US" sz="2800" b="1" dirty="0">
              <a:sym typeface="Wingdings" panose="05000000000000000000" pitchFamily="2" charset="2"/>
            </a:endParaRPr>
          </a:p>
          <a:p>
            <a:r>
              <a:rPr lang="en-US" sz="2800" b="1" u="sng" dirty="0" err="1">
                <a:sym typeface="Wingdings" panose="05000000000000000000" pitchFamily="2" charset="2"/>
              </a:rPr>
              <a:t>Marolyn</a:t>
            </a:r>
            <a:r>
              <a:rPr lang="en-US" sz="2800" b="1" u="sng" dirty="0">
                <a:sym typeface="Wingdings" panose="05000000000000000000" pitchFamily="2" charset="2"/>
              </a:rPr>
              <a:t> Harbison notice all the sevens in Revelation</a:t>
            </a:r>
          </a:p>
          <a:p>
            <a:r>
              <a:rPr lang="en-US" sz="2800" b="1" dirty="0"/>
              <a:t>Genesis: 7 days of creation</a:t>
            </a:r>
          </a:p>
          <a:p>
            <a:r>
              <a:rPr lang="en-US" sz="2800" b="1" dirty="0"/>
              <a:t>Revelation: 7 churches; 7 golden lampstands (churches); 7 stars (angels); 7 horns on the Lamb; 7 eyes (Spirits of God); 7 seals; 7 trumpets; 7 thunders uttered their voices; 7 headed beast; angels with 7 last plagues; 7 golden bowls full of the wrath of God; 7 mountains; 7 kings</a:t>
            </a:r>
          </a:p>
          <a:p>
            <a:endParaRPr lang="en-US" sz="2800" b="1" dirty="0"/>
          </a:p>
          <a:p>
            <a:r>
              <a:rPr lang="en-US" sz="2800" b="1" dirty="0"/>
              <a:t>7 years of tribulation</a:t>
            </a:r>
          </a:p>
        </p:txBody>
      </p:sp>
      <p:sp>
        <p:nvSpPr>
          <p:cNvPr id="4" name="Slide Number Placeholder 3"/>
          <p:cNvSpPr>
            <a:spLocks noGrp="1"/>
          </p:cNvSpPr>
          <p:nvPr>
            <p:ph type="sldNum" sz="quarter" idx="5"/>
          </p:nvPr>
        </p:nvSpPr>
        <p:spPr/>
        <p:txBody>
          <a:bodyPr/>
          <a:lstStyle/>
          <a:p>
            <a:fld id="{AAC37792-3584-8F44-A228-D4CCCED21F2F}" type="slidenum">
              <a:rPr lang="en-US" smtClean="0"/>
              <a:t>23</a:t>
            </a:fld>
            <a:endParaRPr lang="en-US"/>
          </a:p>
        </p:txBody>
      </p:sp>
    </p:spTree>
    <p:extLst>
      <p:ext uri="{BB962C8B-B14F-4D97-AF65-F5344CB8AC3E}">
        <p14:creationId xmlns:p14="http://schemas.microsoft.com/office/powerpoint/2010/main" val="353973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2</a:t>
            </a:fld>
            <a:endParaRPr lang="en-US"/>
          </a:p>
        </p:txBody>
      </p:sp>
    </p:spTree>
    <p:extLst>
      <p:ext uri="{BB962C8B-B14F-4D97-AF65-F5344CB8AC3E}">
        <p14:creationId xmlns:p14="http://schemas.microsoft.com/office/powerpoint/2010/main" val="1263717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FINAL THOUGHTS: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1. A CALL TO COMMIT TO CHRIST (Rev 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Letters to the churches to endure and stand strong for Christ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Jesus’ INVITATION to come in and fellowship with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617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26</a:t>
            </a:fld>
            <a:endParaRPr lang="en-US"/>
          </a:p>
        </p:txBody>
      </p:sp>
    </p:spTree>
    <p:extLst>
      <p:ext uri="{BB962C8B-B14F-4D97-AF65-F5344CB8AC3E}">
        <p14:creationId xmlns:p14="http://schemas.microsoft.com/office/powerpoint/2010/main" val="2586491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latin typeface="Arial" panose="020B0604020202020204" pitchFamily="34" charset="0"/>
              </a:rPr>
              <a:t>From:</a:t>
            </a:r>
          </a:p>
          <a:p>
            <a:endParaRPr lang="en-US" sz="1800">
              <a:solidFill>
                <a:srgbClr val="000000"/>
              </a:solidFill>
              <a:latin typeface="Arial" panose="020B0604020202020204" pitchFamily="34" charset="0"/>
            </a:endParaRPr>
          </a:p>
          <a:p>
            <a:r>
              <a:rPr lang="en-US" sz="1800">
                <a:solidFill>
                  <a:srgbClr val="000000"/>
                </a:solidFill>
                <a:latin typeface="Arial" panose="020B0604020202020204" pitchFamily="34" charset="0"/>
              </a:rPr>
              <a:t>Notes: https://truthnet.org/Christianity/revelation/Revelation2/</a:t>
            </a:r>
          </a:p>
          <a:p>
            <a:endParaRPr lang="en-US" sz="1800">
              <a:solidFill>
                <a:srgbClr val="000000"/>
              </a:solidFill>
              <a:latin typeface="Arial" panose="020B0604020202020204" pitchFamily="34" charset="0"/>
            </a:endParaRPr>
          </a:p>
          <a:p>
            <a:r>
              <a:rPr lang="en-US" sz="1800">
                <a:solidFill>
                  <a:srgbClr val="000000"/>
                </a:solidFill>
                <a:latin typeface="Arial" panose="020B0604020202020204" pitchFamily="34" charset="0"/>
              </a:rPr>
              <a:t>There are </a:t>
            </a:r>
            <a:r>
              <a:rPr lang="en-US" sz="1800" b="1" u="sng">
                <a:solidFill>
                  <a:srgbClr val="000000"/>
                </a:solidFill>
                <a:latin typeface="Arial" panose="020B0604020202020204" pitchFamily="34" charset="0"/>
              </a:rPr>
              <a:t>four audiences </a:t>
            </a:r>
            <a:r>
              <a:rPr lang="en-US" sz="1800">
                <a:solidFill>
                  <a:srgbClr val="000000"/>
                </a:solidFill>
                <a:latin typeface="Arial" panose="020B0604020202020204" pitchFamily="34" charset="0"/>
              </a:rPr>
              <a:t>addressed in the book of Revelation:</a:t>
            </a:r>
          </a:p>
          <a:p>
            <a:r>
              <a:rPr lang="en-US" sz="1800" b="1">
                <a:solidFill>
                  <a:srgbClr val="000000"/>
                </a:solidFill>
                <a:latin typeface="Arial" panose="020B0604020202020204" pitchFamily="34" charset="0"/>
              </a:rPr>
              <a:t>1. The literal churches, 2. Saints “who have an ear”, 3. Seven Church types, 4. Seven Church ages</a:t>
            </a:r>
          </a:p>
          <a:p>
            <a:endParaRPr lang="en-US" b="1" i="0">
              <a:solidFill>
                <a:srgbClr val="000000"/>
              </a:solidFill>
              <a:effectLst/>
              <a:latin typeface="Times New Roman" panose="02020603050405020304" pitchFamily="18" charset="0"/>
            </a:endParaRPr>
          </a:p>
          <a:p>
            <a:r>
              <a:rPr lang="en-US" sz="1800" b="1" i="1" u="sng">
                <a:solidFill>
                  <a:srgbClr val="000000"/>
                </a:solidFill>
                <a:latin typeface="Arial" panose="020B0604020202020204" pitchFamily="34" charset="0"/>
              </a:rPr>
              <a:t>1. The literal churches</a:t>
            </a:r>
            <a:endParaRPr lang="en-US" b="1" i="0" u="sng">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The first audience addressed in these letters is the literal church.  These were literal churches with literal problems.  Jesus in his comments first acknowledges the positive aspects (commendation) for each church. Except for the church of Laodicea, they had no commendation.  Jesus also points out, where the churches lacked and their sin (condemnation).  He warns them, what would follow, if they fail to correct the problem.  The churches of Smyrna and Philadelphia received no condemnation, but were consoled for their suffering and weakness.  The resurrected Jesus tells the failing churches what they need to do to correct their course (consultation).  Jesus then promises the person who “Overcomes” an aspect of the life to come.  He challenges the believer, to succeed, to “Overcome”, and achieve the challenge before them.</a:t>
            </a:r>
            <a:br>
              <a:rPr lang="en-US" sz="1800">
                <a:solidFill>
                  <a:srgbClr val="000000"/>
                </a:solidFill>
                <a:latin typeface="Arial" panose="020B0604020202020204" pitchFamily="34" charset="0"/>
              </a:rPr>
            </a:br>
            <a:endParaRPr lang="en-US" b="0" i="0">
              <a:solidFill>
                <a:srgbClr val="000000"/>
              </a:solidFill>
              <a:effectLst/>
              <a:latin typeface="Times New Roman" panose="02020603050405020304" pitchFamily="18" charset="0"/>
            </a:endParaRPr>
          </a:p>
          <a:p>
            <a:r>
              <a:rPr lang="en-US" sz="1800" b="1" i="1" u="sng">
                <a:solidFill>
                  <a:srgbClr val="000000"/>
                </a:solidFill>
                <a:latin typeface="Arial" panose="020B0604020202020204" pitchFamily="34" charset="0"/>
              </a:rPr>
              <a:t>2. The saints “He who has an ear”</a:t>
            </a:r>
            <a:endParaRPr lang="en-US" b="1" i="0" u="sng">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In addition to the physical churches, the letter also applies to every individual member of the church, especially those who have “Spiritual ears”.  Jesus specifically addresses those who have an ear. The ear referred to here is not a physical ear, but a spiritual ear.  Jesus is talking to the spiritual hearing, those who have a spiritual ear, to hear what the Spirit is saying to the churches.  The contents of the letter as well as the comments are not limited to the “Seven Churches”, but the whole church. </a:t>
            </a:r>
            <a:endParaRPr lang="en-US" b="0" i="0">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The seven churches are merely models of what applies to the whole of Christianity.   The church is made up of various types of believers, each like these churches dealing with issues.  Some saints now suffer, some are rich, others have compromised their walk and their beliefs. To us, who have “Spiritual” ears, Jesus addresses this letter.  Jesus holds out the promise, the challenge to the “Overcomer”.</a:t>
            </a:r>
          </a:p>
          <a:p>
            <a:endParaRPr lang="en-US" b="0" i="0">
              <a:solidFill>
                <a:srgbClr val="000000"/>
              </a:solidFill>
              <a:effectLst/>
              <a:latin typeface="Times New Roman" panose="02020603050405020304" pitchFamily="18" charset="0"/>
            </a:endParaRPr>
          </a:p>
          <a:p>
            <a:r>
              <a:rPr lang="en-US" sz="1800" b="1" i="1" u="sng">
                <a:solidFill>
                  <a:srgbClr val="000000"/>
                </a:solidFill>
                <a:latin typeface="Arial" panose="020B0604020202020204" pitchFamily="34" charset="0"/>
              </a:rPr>
              <a:t>3. Seven Church Types</a:t>
            </a:r>
            <a:endParaRPr lang="en-US" b="1" i="0" u="sng">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 Of the seven churches, no two are alike.  Some of the churches have aspects of the other churches, but they deal with them in a different ways.   Both Ephesus and Pergamum had Nicolaitans, one rejected them the other tolerated them. This variety in church types demonstrates an aspect seen from the founding of churches in individual cities, not every church is alike.  Some churches are more obedient then others some thrive in the midst of persecution, others crumble with an abundance of wealth and power.</a:t>
            </a:r>
            <a:endParaRPr lang="en-US" b="0" i="0">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These seven church models are seven church-types; here Jesus gives the secret for a successful church.  The letter to the seven churches is also a letter to seven types of churches.  Churches today are faced with the same problems these first century churches faced. Jesus is telling the church how to deal with its problems.</a:t>
            </a:r>
            <a:endParaRPr lang="en-US" b="0" i="0">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Today there are huge church buildings and large congregations, filled with divisions over gay rights and abortion, what would Jesus’ position be on these issues?  We can look at the model of Thyatira to find the answer.  What about the suffering Christians in places where Christianity is persecuted by governments, like North Korea, Saudi Arabia and Iran?  The church at Smyrna models the persecuted church, the letter is for them.  If you were in a persecuted church, the message to Smyrna would be a message to your church.</a:t>
            </a:r>
          </a:p>
          <a:p>
            <a:endParaRPr lang="en-US" b="0" i="0">
              <a:solidFill>
                <a:srgbClr val="000000"/>
              </a:solidFill>
              <a:effectLst/>
              <a:latin typeface="Times New Roman" panose="02020603050405020304" pitchFamily="18" charset="0"/>
            </a:endParaRPr>
          </a:p>
          <a:p>
            <a:r>
              <a:rPr lang="en-US" sz="1800" b="1" i="1" u="sng">
                <a:solidFill>
                  <a:srgbClr val="000000"/>
                </a:solidFill>
                <a:latin typeface="Arial" panose="020B0604020202020204" pitchFamily="34" charset="0"/>
              </a:rPr>
              <a:t>4. The Seven Church Ages</a:t>
            </a:r>
            <a:br>
              <a:rPr lang="en-US" sz="1800">
                <a:solidFill>
                  <a:srgbClr val="000000"/>
                </a:solidFill>
                <a:latin typeface="Arial" panose="020B0604020202020204" pitchFamily="34" charset="0"/>
              </a:rPr>
            </a:br>
            <a:r>
              <a:rPr lang="en-US" sz="1800">
                <a:solidFill>
                  <a:srgbClr val="000000"/>
                </a:solidFill>
                <a:latin typeface="Arial" panose="020B0604020202020204" pitchFamily="34" charset="0"/>
              </a:rPr>
              <a:t>In chapter one, we see Jesus in the midst of “Seven Lampstands”. From Revelation 1:21, we learn, the seven lampstands represent the seven churches addressed in chapters 2 and 3.  They represent the complete church.   The progress of church history has a direct correlation to the events following the seven churches of Revelation chapters 2 and 3. </a:t>
            </a:r>
            <a:endParaRPr lang="en-US" b="0" i="0">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Starting with the Ephesus, the church founded by the Apostle Paul and administered by the Apostle John to the church of Laodicea, the wealthy lukewarm church, the history of the church is prophetically foretold.  Jesus gives a “Prophetic foreshadowing” in the seven churches.  From the churches founded by the apostles to the end of the age, Christ has a message for each church age imbedded in the message to the seven churches.</a:t>
            </a:r>
            <a:endParaRPr lang="en-US" b="0" i="0">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  Following John, the last apostle, the Church underwent a period of persecution, until the time of Constantine, where the Roman Emperor himself professed to be a Christian. Christianity became popular within the Roman Empire.  Constantine made allowances for pagan rites and customs.  The correspondence between history and the letters to the seven churches, demonstrates their prophetic nature, foretelling the history and progression of church until the end of the age.  This correspondence can be seen as the prophetic foreshadowing of the seven church ages.</a:t>
            </a:r>
            <a:endParaRPr lang="en-US" b="0" i="0">
              <a:solidFill>
                <a:srgbClr val="000000"/>
              </a:solidFill>
              <a:effectLst/>
              <a:latin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793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latin typeface="Arial" panose="020B0604020202020204" pitchFamily="34" charset="0"/>
              </a:rPr>
              <a:t>From:</a:t>
            </a:r>
          </a:p>
          <a:p>
            <a:r>
              <a:rPr lang="en-US" sz="1800">
                <a:solidFill>
                  <a:srgbClr val="000000"/>
                </a:solidFill>
                <a:latin typeface="Arial" panose="020B0604020202020204" pitchFamily="34" charset="0"/>
              </a:rPr>
              <a:t>Chart: http://lafayettefirstumc.org/2015/05/18/seven-churches-of-revelation-sermon-series/</a:t>
            </a:r>
          </a:p>
          <a:p>
            <a:r>
              <a:rPr lang="en-US" sz="1800">
                <a:solidFill>
                  <a:srgbClr val="000000"/>
                </a:solidFill>
                <a:latin typeface="Arial" panose="020B0604020202020204" pitchFamily="34" charset="0"/>
              </a:rPr>
              <a:t> </a:t>
            </a:r>
          </a:p>
          <a:p>
            <a:r>
              <a:rPr lang="en-US" sz="1800">
                <a:solidFill>
                  <a:srgbClr val="000000"/>
                </a:solidFill>
                <a:latin typeface="Arial" panose="020B0604020202020204" pitchFamily="34" charset="0"/>
              </a:rPr>
              <a:t>Notes: https://truthnet.org/Christianity/revelation/Revelation2/</a:t>
            </a:r>
          </a:p>
          <a:p>
            <a:endParaRPr lang="en-US" sz="1800">
              <a:solidFill>
                <a:srgbClr val="000000"/>
              </a:solidFill>
              <a:latin typeface="Arial" panose="020B0604020202020204" pitchFamily="34" charset="0"/>
            </a:endParaRPr>
          </a:p>
          <a:p>
            <a:r>
              <a:rPr lang="en-US" sz="1800">
                <a:solidFill>
                  <a:srgbClr val="000000"/>
                </a:solidFill>
                <a:latin typeface="Arial" panose="020B0604020202020204" pitchFamily="34" charset="0"/>
              </a:rPr>
              <a:t>There are </a:t>
            </a:r>
            <a:r>
              <a:rPr lang="en-US" sz="1800" b="1" u="sng">
                <a:solidFill>
                  <a:srgbClr val="000000"/>
                </a:solidFill>
                <a:latin typeface="Arial" panose="020B0604020202020204" pitchFamily="34" charset="0"/>
              </a:rPr>
              <a:t>four audiences </a:t>
            </a:r>
            <a:r>
              <a:rPr lang="en-US" sz="1800">
                <a:solidFill>
                  <a:srgbClr val="000000"/>
                </a:solidFill>
                <a:latin typeface="Arial" panose="020B0604020202020204" pitchFamily="34" charset="0"/>
              </a:rPr>
              <a:t>addressed in the book of Revelation, the literal churches, saints who have an ear, seven church types and seven church ages.</a:t>
            </a:r>
          </a:p>
          <a:p>
            <a:r>
              <a:rPr lang="en-US" sz="1800" b="1">
                <a:solidFill>
                  <a:srgbClr val="000000"/>
                </a:solidFill>
                <a:latin typeface="Arial" panose="020B0604020202020204" pitchFamily="34" charset="0"/>
              </a:rPr>
              <a:t>1. The literal churches, 2. Saints, 3. Seven Church types, 4. Seven Church ages</a:t>
            </a:r>
          </a:p>
          <a:p>
            <a:endParaRPr lang="en-US" b="1" i="0">
              <a:solidFill>
                <a:srgbClr val="000000"/>
              </a:solidFill>
              <a:effectLst/>
              <a:latin typeface="Times New Roman" panose="02020603050405020304" pitchFamily="18" charset="0"/>
            </a:endParaRPr>
          </a:p>
          <a:p>
            <a:r>
              <a:rPr lang="en-US" sz="1800" b="1" i="1" u="sng">
                <a:solidFill>
                  <a:srgbClr val="000000"/>
                </a:solidFill>
                <a:latin typeface="Arial" panose="020B0604020202020204" pitchFamily="34" charset="0"/>
              </a:rPr>
              <a:t>1. The literal churches</a:t>
            </a:r>
            <a:endParaRPr lang="en-US" b="1" i="0" u="sng">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The first audience addressed in these letters is the literal church.  These were literal churches with literal problems.  Jesus in his comments first acknowledges the positive aspects (commendation) for each church. Except for the church of Laodicea, they had no commendation.  Jesus also points out, where the churches lacked and their sin (condemnation).  He warns them, what would follow, if they fail to correct the problem.  The churches of Smyrna and Philadelphia received no condemnation, but were consoled for their suffering and weakness.  The resurrected Jesus tells the failing churches what they need to do to correct their course (consultation).  Jesus then promises the person who “Overcomes” an aspect of the life to come.  He challenges the believer, to succeed, to “Overcome”, and achieve the challenge before them.</a:t>
            </a:r>
            <a:br>
              <a:rPr lang="en-US" sz="1800">
                <a:solidFill>
                  <a:srgbClr val="000000"/>
                </a:solidFill>
                <a:latin typeface="Arial" panose="020B0604020202020204" pitchFamily="34" charset="0"/>
              </a:rPr>
            </a:br>
            <a:endParaRPr lang="en-US" b="0" i="0">
              <a:solidFill>
                <a:srgbClr val="000000"/>
              </a:solidFill>
              <a:effectLst/>
              <a:latin typeface="Times New Roman" panose="02020603050405020304" pitchFamily="18" charset="0"/>
            </a:endParaRPr>
          </a:p>
          <a:p>
            <a:r>
              <a:rPr lang="en-US" sz="1800" b="1" i="1" u="sng">
                <a:solidFill>
                  <a:srgbClr val="000000"/>
                </a:solidFill>
                <a:latin typeface="Arial" panose="020B0604020202020204" pitchFamily="34" charset="0"/>
              </a:rPr>
              <a:t>2. The saints “He who has an ear”</a:t>
            </a:r>
            <a:endParaRPr lang="en-US" b="1" i="0" u="sng">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In addition to the physical churches, the letter also applies to every individual member of the church, especially those who have “Spiritual ears”.  Jesus specifically addresses those who have an ear. The ear referred to here is not a physical ear, but a spiritual ear.  Jesus is talking to the spiritual hearing, those who have a spiritual ear, to hear what the Spirit is saying to the churches.  The contents of the letter as well as the comments are not limited to the “Seven Churches”, but the whole church. </a:t>
            </a:r>
            <a:endParaRPr lang="en-US" b="0" i="0">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The seven churches are merely models of what applies to the whole of Christianity.   The church is made up of various types of believers, each like these churches dealing with issues.  Some saints now suffer, some are rich, others have compromised their walk and their beliefs. To us, who have “Spiritual” ears, Jesus addresses this letter.  Jesus holds out the promise, the challenge to the “Overcomer”.</a:t>
            </a:r>
          </a:p>
          <a:p>
            <a:endParaRPr lang="en-US" b="0" i="0">
              <a:solidFill>
                <a:srgbClr val="000000"/>
              </a:solidFill>
              <a:effectLst/>
              <a:latin typeface="Times New Roman" panose="02020603050405020304" pitchFamily="18" charset="0"/>
            </a:endParaRPr>
          </a:p>
          <a:p>
            <a:r>
              <a:rPr lang="en-US" sz="1800" b="1" i="1" u="sng">
                <a:solidFill>
                  <a:srgbClr val="000000"/>
                </a:solidFill>
                <a:latin typeface="Arial" panose="020B0604020202020204" pitchFamily="34" charset="0"/>
              </a:rPr>
              <a:t>3. Seven Church Types</a:t>
            </a:r>
            <a:endParaRPr lang="en-US" b="1" i="0" u="sng">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 Of the seven churches, no two are alike.  Some of the churches have aspects of the other churches, but they deal with them in a different ways.   Both Ephesus and Pergamum had Nicolaitans, one rejected them the other tolerated them. This variety in church types demonstrates an aspect seen from the founding of churches in individual cities, not every church is alike.  Some churches are more obedient then others some thrive in the midst of persecution, others crumble with an abundance of wealth and power.</a:t>
            </a:r>
            <a:endParaRPr lang="en-US" b="0" i="0">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These seven church models are seven church-types; here Jesus gives the secret for a successful church.  The letter to the seven churches is also a letter to seven types of churches.  Churches today are faced with the same problems these first century churches faced. Jesus is telling the church how to deal with its problems.</a:t>
            </a:r>
            <a:endParaRPr lang="en-US" b="0" i="0">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Today there are huge church buildings and large congregations, filled with divisions over gay rights and abortion, what would Jesus’ position be on these issues?  We can look at the model of Thyatira to find the answer.  What about the suffering Christians in places where Christianity is persecuted by governments, like North Korea, Saudi Arabia and Iran?  The church at Smyrna models the persecuted church, the letter is for them.  If you were in a persecuted church, the message to Smyrna would be a message to your church.</a:t>
            </a:r>
          </a:p>
          <a:p>
            <a:endParaRPr lang="en-US" b="0" i="0">
              <a:solidFill>
                <a:srgbClr val="000000"/>
              </a:solidFill>
              <a:effectLst/>
              <a:latin typeface="Times New Roman" panose="02020603050405020304" pitchFamily="18" charset="0"/>
            </a:endParaRPr>
          </a:p>
          <a:p>
            <a:r>
              <a:rPr lang="en-US" sz="1800" b="1" i="1" u="sng">
                <a:solidFill>
                  <a:srgbClr val="000000"/>
                </a:solidFill>
                <a:latin typeface="Arial" panose="020B0604020202020204" pitchFamily="34" charset="0"/>
              </a:rPr>
              <a:t>4. The Seven Church Ages</a:t>
            </a:r>
            <a:br>
              <a:rPr lang="en-US" sz="1800">
                <a:solidFill>
                  <a:srgbClr val="000000"/>
                </a:solidFill>
                <a:latin typeface="Arial" panose="020B0604020202020204" pitchFamily="34" charset="0"/>
              </a:rPr>
            </a:br>
            <a:r>
              <a:rPr lang="en-US" sz="1800">
                <a:solidFill>
                  <a:srgbClr val="000000"/>
                </a:solidFill>
                <a:latin typeface="Arial" panose="020B0604020202020204" pitchFamily="34" charset="0"/>
              </a:rPr>
              <a:t>In chapter one, we see Jesus in the midst of “Seven Lampstands”. From Revelation 1:21, we learn, the seven lampstands represent the seven churches addressed in chapters 2 and 3.  They represent the complete church.   The progress of church history has a direct correlation to the events following the seven churches of Revelation chapters 2 and 3. </a:t>
            </a:r>
            <a:endParaRPr lang="en-US" b="0" i="0">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Starting with the Ephesus, the church founded by the Apostle Paul and administered by the Apostle John to the church of Laodicea, the wealthy lukewarm church, the history of the church is prophetically foretold.  Jesus gives a “Prophetic foreshadowing” in the seven churches.  From the churches founded by the apostles to the end of the age, Christ has a message for each church age imbedded in the message to the seven churches.</a:t>
            </a:r>
            <a:endParaRPr lang="en-US" b="0" i="0">
              <a:solidFill>
                <a:srgbClr val="000000"/>
              </a:solidFill>
              <a:effectLst/>
              <a:latin typeface="Times New Roman" panose="02020603050405020304" pitchFamily="18" charset="0"/>
            </a:endParaRPr>
          </a:p>
          <a:p>
            <a:r>
              <a:rPr lang="en-US" sz="1800">
                <a:solidFill>
                  <a:srgbClr val="000000"/>
                </a:solidFill>
                <a:latin typeface="Arial" panose="020B0604020202020204" pitchFamily="34" charset="0"/>
              </a:rPr>
              <a:t>  Following John, the last apostle, the Church underwent a period of persecution, until the time of Constantine, where the Roman Emperor himself professed to be a Christian. Christianity became popular within the Roman Empire.  Constantine made allowances for pagan rites and customs.  The correspondence between history and the letters to the seven churches, demonstrates their prophetic nature, foretelling the history and progression of church until the end of the age.  This correspondence can be seen as the prophetic foreshadowing of the seven church ages.</a:t>
            </a:r>
            <a:endParaRPr lang="en-US" b="0" i="0">
              <a:solidFill>
                <a:srgbClr val="000000"/>
              </a:solidFill>
              <a:effectLst/>
              <a:latin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793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PURPOSES OF REVELATION: ENCOURAGEMENT, CHALLENGE &amp; EVANGELISM</a:t>
            </a:r>
          </a:p>
        </p:txBody>
      </p:sp>
      <p:sp>
        <p:nvSpPr>
          <p:cNvPr id="4" name="Slide Number Placeholder 3"/>
          <p:cNvSpPr>
            <a:spLocks noGrp="1"/>
          </p:cNvSpPr>
          <p:nvPr>
            <p:ph type="sldNum" sz="quarter" idx="5"/>
          </p:nvPr>
        </p:nvSpPr>
        <p:spPr/>
        <p:txBody>
          <a:bodyPr/>
          <a:lstStyle/>
          <a:p>
            <a:fld id="{AAC37792-3584-8F44-A228-D4CCCED21F2F}" type="slidenum">
              <a:rPr lang="en-US" smtClean="0"/>
              <a:t>30</a:t>
            </a:fld>
            <a:endParaRPr lang="en-US"/>
          </a:p>
        </p:txBody>
      </p:sp>
    </p:spTree>
    <p:extLst>
      <p:ext uri="{BB962C8B-B14F-4D97-AF65-F5344CB8AC3E}">
        <p14:creationId xmlns:p14="http://schemas.microsoft.com/office/powerpoint/2010/main" val="964102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FINAL THOUGHTS: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 CALL TO COMMIT TO CHRIST (Rev 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Letters to the churches to endure and stand strong for Christ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Jesus’ INVITATION to come in and fellowship with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411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2. A CALL TO WORSHIP CHRIST (Rev 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Lion and the Lamb has overcome by His sacrifice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464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1" dirty="0"/>
              <a:t>Weep = continuous “noisy grief” = John knew it was important</a:t>
            </a:r>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r>
              <a:rPr lang="en-US" b="1" i="1" dirty="0"/>
              <a:t>Mixes the thoughts of the Messianic Davidic King and the Suffering Servant</a:t>
            </a:r>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r>
              <a:rPr lang="en-US" b="1" i="1" dirty="0"/>
              <a:t>Lion of Judah </a:t>
            </a:r>
            <a:r>
              <a:rPr lang="en-US" b="0" i="0" dirty="0"/>
              <a:t>= </a:t>
            </a:r>
            <a:r>
              <a:rPr lang="en-US" b="1" i="0" u="sng" dirty="0"/>
              <a:t>Genesis 49 </a:t>
            </a:r>
            <a:r>
              <a:rPr lang="en-US" b="1" i="1" u="sng" dirty="0"/>
              <a:t>Jacob Blesses His Sons</a:t>
            </a:r>
          </a:p>
          <a:p>
            <a:r>
              <a:rPr lang="en-US" b="0" i="1" dirty="0"/>
              <a:t>…8 </a:t>
            </a:r>
            <a:r>
              <a:rPr lang="en-US" b="1" i="1" dirty="0"/>
              <a:t>Judah</a:t>
            </a:r>
            <a:r>
              <a:rPr lang="en-US" b="0" i="1" dirty="0"/>
              <a:t>, your brothers shall praise you. Your hand shall be on the necks of your enemies; your father’s sons shall bow down to you. 9 Judah is a </a:t>
            </a:r>
            <a:r>
              <a:rPr lang="en-US" b="1" i="1" u="sng" dirty="0"/>
              <a:t>young lion</a:t>
            </a:r>
            <a:r>
              <a:rPr lang="en-US" b="0" i="1" dirty="0"/>
              <a:t>— my son, you return from the prey. Like a lion he crouches and lies down; like a lioness, who dares to rouse him? 10 </a:t>
            </a:r>
            <a:r>
              <a:rPr lang="en-US" b="1" i="1" dirty="0"/>
              <a:t>The scepter will not depart from Judah</a:t>
            </a:r>
            <a:r>
              <a:rPr lang="en-US" b="0" i="1" dirty="0"/>
              <a:t>, nor the staff from between his feet, until Shiloh comes and the allegiance of the nations is his. 11 He ties his donkey to the vine, his colt to the choicest branch. He washes his garments in wine, his robes in the blood of grapes. 12 His eyes are darker than wine, and his teeth are whiter than milk.</a:t>
            </a:r>
          </a:p>
          <a:p>
            <a:endParaRPr lang="en-US" b="1" i="1" dirty="0"/>
          </a:p>
          <a:p>
            <a:pPr marL="171450" indent="-171450">
              <a:buFont typeface="Arial" panose="020B0604020202020204" pitchFamily="34" charset="0"/>
              <a:buChar char="•"/>
            </a:pPr>
            <a:r>
              <a:rPr lang="en-US" b="1" i="1" dirty="0"/>
              <a:t>Root of Jesse </a:t>
            </a:r>
            <a:r>
              <a:rPr lang="en-US" dirty="0"/>
              <a:t>= </a:t>
            </a:r>
            <a:r>
              <a:rPr lang="en-US" b="1" u="sng" dirty="0"/>
              <a:t>Isaiah 11:1-10 </a:t>
            </a:r>
          </a:p>
          <a:p>
            <a:r>
              <a:rPr lang="en-US" i="1" dirty="0"/>
              <a:t>1 Then a shoot will spring from </a:t>
            </a:r>
            <a:r>
              <a:rPr lang="en-US" b="1" i="1" u="sng" dirty="0"/>
              <a:t>the stem of Jesse</a:t>
            </a:r>
            <a:r>
              <a:rPr lang="en-US" b="1" i="1" dirty="0"/>
              <a:t>,</a:t>
            </a:r>
          </a:p>
          <a:p>
            <a:r>
              <a:rPr lang="en-US" i="1" dirty="0"/>
              <a:t>And a branch from his </a:t>
            </a:r>
            <a:r>
              <a:rPr lang="en-US" b="1" i="1" u="sng" dirty="0"/>
              <a:t>roots</a:t>
            </a:r>
            <a:r>
              <a:rPr lang="en-US" i="1" dirty="0"/>
              <a:t> will bear fruit.</a:t>
            </a:r>
          </a:p>
          <a:p>
            <a:r>
              <a:rPr lang="en-US" i="1" dirty="0"/>
              <a:t>2 </a:t>
            </a:r>
            <a:r>
              <a:rPr lang="en-US" b="1" i="1" dirty="0"/>
              <a:t>The Spirit of the Lord will rest on Him</a:t>
            </a:r>
            <a:r>
              <a:rPr lang="en-US" i="1" dirty="0"/>
              <a:t>,</a:t>
            </a:r>
          </a:p>
          <a:p>
            <a:r>
              <a:rPr lang="en-US" i="1" dirty="0"/>
              <a:t>The spirit of wisdom and understanding,</a:t>
            </a:r>
          </a:p>
          <a:p>
            <a:r>
              <a:rPr lang="en-US" i="1" dirty="0"/>
              <a:t>The spirit of counsel and strength,</a:t>
            </a:r>
          </a:p>
          <a:p>
            <a:r>
              <a:rPr lang="en-US" i="1" dirty="0"/>
              <a:t>The spirit of knowledge and the fear of the Lord.</a:t>
            </a:r>
          </a:p>
          <a:p>
            <a:r>
              <a:rPr lang="en-US" i="1" dirty="0"/>
              <a:t>3 And He will delight in the fear of the Lord,</a:t>
            </a:r>
          </a:p>
          <a:p>
            <a:r>
              <a:rPr lang="en-US" i="1" dirty="0"/>
              <a:t>And He will not judge by what His eyes see,</a:t>
            </a:r>
          </a:p>
          <a:p>
            <a:r>
              <a:rPr lang="en-US" i="1" dirty="0"/>
              <a:t>Nor make a decision by what His ears hear;</a:t>
            </a:r>
          </a:p>
          <a:p>
            <a:r>
              <a:rPr lang="en-US" i="1" dirty="0"/>
              <a:t>4 But with righteousness He will judge the poor,</a:t>
            </a:r>
          </a:p>
          <a:p>
            <a:r>
              <a:rPr lang="en-US" i="1" dirty="0"/>
              <a:t>And decide with fairness for the afflicted of the earth;</a:t>
            </a:r>
          </a:p>
          <a:p>
            <a:r>
              <a:rPr lang="en-US" i="1" dirty="0"/>
              <a:t>And He will strike the earth with the rod of His mouth,</a:t>
            </a:r>
          </a:p>
          <a:p>
            <a:r>
              <a:rPr lang="en-US" i="1" dirty="0"/>
              <a:t>And with the breath of His lips He will slay the wicked.</a:t>
            </a:r>
          </a:p>
          <a:p>
            <a:r>
              <a:rPr lang="en-US" i="1" dirty="0"/>
              <a:t>5 Also righteousness will be the belt about His loins,</a:t>
            </a:r>
          </a:p>
          <a:p>
            <a:r>
              <a:rPr lang="en-US" i="1" dirty="0"/>
              <a:t>And faithfulness the belt about His waist.</a:t>
            </a:r>
          </a:p>
          <a:p>
            <a:endParaRPr lang="en-US" i="1" dirty="0"/>
          </a:p>
          <a:p>
            <a:r>
              <a:rPr lang="en-US" i="1" dirty="0"/>
              <a:t>6 And the wolf will dwell with the lamb,</a:t>
            </a:r>
          </a:p>
          <a:p>
            <a:r>
              <a:rPr lang="en-US" i="1" dirty="0"/>
              <a:t>And the leopard will lie down with the young goat,</a:t>
            </a:r>
          </a:p>
          <a:p>
            <a:r>
              <a:rPr lang="en-US" i="1" dirty="0"/>
              <a:t>And the calf and the young lion and the fatling together;</a:t>
            </a:r>
          </a:p>
          <a:p>
            <a:r>
              <a:rPr lang="en-US" i="1" dirty="0"/>
              <a:t>And a little boy will lead them.</a:t>
            </a:r>
          </a:p>
          <a:p>
            <a:r>
              <a:rPr lang="en-US" i="1" dirty="0"/>
              <a:t>7 Also the cow and the bear will graze,</a:t>
            </a:r>
          </a:p>
          <a:p>
            <a:r>
              <a:rPr lang="en-US" i="1" dirty="0"/>
              <a:t>Their young will lie down together,</a:t>
            </a:r>
          </a:p>
          <a:p>
            <a:r>
              <a:rPr lang="en-US" i="1" dirty="0"/>
              <a:t>And the lion will eat straw like the ox.</a:t>
            </a:r>
          </a:p>
          <a:p>
            <a:r>
              <a:rPr lang="en-US" i="1" dirty="0"/>
              <a:t>8 The nursing child will play by the hole of the cobra,</a:t>
            </a:r>
          </a:p>
          <a:p>
            <a:r>
              <a:rPr lang="en-US" i="1" dirty="0"/>
              <a:t>And the weaned child will put his hand on the viper’s den.</a:t>
            </a:r>
          </a:p>
          <a:p>
            <a:r>
              <a:rPr lang="en-US" i="1" dirty="0"/>
              <a:t>9 They will not hurt or destroy in all My holy mountain,</a:t>
            </a:r>
          </a:p>
          <a:p>
            <a:r>
              <a:rPr lang="en-US" i="1" dirty="0"/>
              <a:t>For the earth will be full of the knowledge of the Lord</a:t>
            </a:r>
          </a:p>
          <a:p>
            <a:r>
              <a:rPr lang="en-US" i="1" dirty="0"/>
              <a:t>As the waters cover the sea.</a:t>
            </a:r>
          </a:p>
          <a:p>
            <a:endParaRPr lang="en-US" i="1" dirty="0"/>
          </a:p>
          <a:p>
            <a:r>
              <a:rPr lang="en-US" i="1" dirty="0"/>
              <a:t>10 Then in that day</a:t>
            </a:r>
          </a:p>
          <a:p>
            <a:r>
              <a:rPr lang="en-US" i="1" dirty="0"/>
              <a:t>The nations will resort to </a:t>
            </a:r>
            <a:r>
              <a:rPr lang="en-US" b="1" i="1" u="sng" dirty="0"/>
              <a:t>the root of Jesse</a:t>
            </a:r>
            <a:r>
              <a:rPr lang="en-US" i="1" dirty="0"/>
              <a:t>,</a:t>
            </a:r>
          </a:p>
          <a:p>
            <a:r>
              <a:rPr lang="en-US" i="1" dirty="0"/>
              <a:t>Who will stand as a signal for the peoples;</a:t>
            </a:r>
          </a:p>
          <a:p>
            <a:r>
              <a:rPr lang="en-US" b="1" i="1" dirty="0"/>
              <a:t>And</a:t>
            </a:r>
            <a:r>
              <a:rPr lang="en-US" i="1" dirty="0"/>
              <a:t> His resting place will be glorious.</a:t>
            </a:r>
          </a:p>
          <a:p>
            <a:endParaRPr lang="en-US" i="1" dirty="0"/>
          </a:p>
          <a:p>
            <a:r>
              <a:rPr lang="en-US" b="1" i="1" u="sng" dirty="0"/>
              <a:t>Jeremiah 23</a:t>
            </a:r>
          </a:p>
          <a:p>
            <a:r>
              <a:rPr lang="en-US" b="0" i="1" u="none" dirty="0"/>
              <a:t>4 I will raise up shepherds over them who will tend them, and they will no longer be afraid or dismayed, nor will any go missing, declares the LORD. 5 Behold, the days are coming, declares the LORD, when </a:t>
            </a:r>
            <a:r>
              <a:rPr lang="en-US" b="1" i="1" u="sng" dirty="0"/>
              <a:t>I will raise up for David a Righteous Branch</a:t>
            </a:r>
            <a:r>
              <a:rPr lang="en-US" b="0" i="1" u="none" dirty="0"/>
              <a:t>, and He will reign wisely as king and administer justice and righteousness in the land. 6 In His days Judah will be saved, and Israel will dwell securely. And this is His name by which He will be called: The LORD Our Righteousness.…</a:t>
            </a:r>
          </a:p>
          <a:p>
            <a:endParaRPr lang="en-US" b="1" i="1" dirty="0"/>
          </a:p>
          <a:p>
            <a:r>
              <a:rPr lang="en-US" b="1" i="1" u="sng" dirty="0"/>
              <a:t>Romans 15</a:t>
            </a:r>
          </a:p>
          <a:p>
            <a:r>
              <a:rPr lang="en-US" b="0" i="1" u="none" dirty="0"/>
              <a:t>11 And again: “Praise the Lord, all you Gentiles, and extol Him, all you peoples.” 12 And once more, Isaiah says: “</a:t>
            </a:r>
            <a:r>
              <a:rPr lang="en-US" b="1" i="1" u="sng" dirty="0"/>
              <a:t>The root of Jesse will appear</a:t>
            </a:r>
            <a:r>
              <a:rPr lang="en-US" b="0" i="1" u="none" dirty="0"/>
              <a:t>, One who will arise to rule over the Gentiles; in Him the Gentiles will put their hope.” 13 Now may the God of hope fill you with all joy and peace as you believe in Him, so that you may overflow with hope by the power of the Holy Spirit.…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24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893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Vs 5 John was told that the </a:t>
            </a:r>
            <a:r>
              <a:rPr lang="en-US" b="1" dirty="0"/>
              <a:t>Lion has overcome</a:t>
            </a:r>
            <a:r>
              <a:rPr lang="en-US" dirty="0"/>
              <a:t>! = Vs. 6 I saw a </a:t>
            </a:r>
            <a:r>
              <a:rPr lang="en-US" b="1" dirty="0"/>
              <a:t>Lamb who had been slain</a:t>
            </a:r>
            <a:r>
              <a:rPr lang="en-US" dirty="0"/>
              <a:t>! What a shocking sight! </a:t>
            </a:r>
          </a:p>
          <a:p>
            <a:r>
              <a:rPr lang="en-US" dirty="0"/>
              <a:t>Different word than other NT uses of “Lamb” (John 1:29, 36; Acts 8:32; 1 Peter 1:19)</a:t>
            </a:r>
          </a:p>
          <a:p>
            <a:endParaRPr lang="en-US" dirty="0"/>
          </a:p>
          <a:p>
            <a:r>
              <a:rPr lang="en-US" b="1" dirty="0"/>
              <a:t>!!! A slain lamb would be the weakest creature on earth, but is the only One powerful enough in heaven, earth, and under the earth to open the scroll!!!</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Sacrificial lamb! Bears the marks of death, but is alive. “Slain” Greek word means “slaughtered; butchered”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407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3</a:t>
            </a:fld>
            <a:endParaRPr lang="en-US" dirty="0"/>
          </a:p>
        </p:txBody>
      </p:sp>
    </p:spTree>
    <p:extLst>
      <p:ext uri="{BB962C8B-B14F-4D97-AF65-F5344CB8AC3E}">
        <p14:creationId xmlns:p14="http://schemas.microsoft.com/office/powerpoint/2010/main" val="2439713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https://www.foxnews.com/us/award-winning-lamb-under-investigation-for-performance-enhancing-drugs</a:t>
            </a:r>
            <a:endParaRPr lang="en-US" dirty="0"/>
          </a:p>
          <a:p>
            <a:endParaRPr lang="en-US" dirty="0"/>
          </a:p>
          <a:p>
            <a:r>
              <a:rPr lang="en-US" dirty="0"/>
              <a:t>An </a:t>
            </a:r>
            <a:r>
              <a:rPr lang="en-US" b="1" dirty="0"/>
              <a:t>award-winning lamb </a:t>
            </a:r>
            <a:r>
              <a:rPr lang="en-US" dirty="0"/>
              <a:t>is currently under investigation and may be stripped of its title after veterinarians at the Logan County Fair in Ohio </a:t>
            </a:r>
            <a:r>
              <a:rPr lang="en-US" b="1" dirty="0"/>
              <a:t>found illegal drugs in its system</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686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 CALL TO WORSHIP CHRIST (Rev 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Lion and the Lamb has overcome by His sacrifice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b="1" dirty="0"/>
              <a:t>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838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3. A CALL TO OVERCOME (Rev 12)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Be brave in the midst of persecution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overcame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him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blood of the Lamb</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word of their testimony</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did not love their life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even when faced with death.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2. A CALL TO WORSHIP CHRIST (Rev 5)</a:t>
            </a:r>
          </a:p>
          <a:p>
            <a:pPr marL="171450" indent="-171450">
              <a:buFont typeface="Arial" panose="020B0604020202020204" pitchFamily="34" charset="0"/>
              <a:buChar char="•"/>
            </a:pPr>
            <a:r>
              <a:rPr lang="en-US" dirty="0"/>
              <a:t>The Lion and the Lamb has overcome by His sacrifice</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242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8142580-FBD5-4B5C-89E3-9770CDA4A8D7}"/>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Now... Have come... </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Salvation, power, kingdom,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authority</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Chapter 13 will talk about the authority of the Antichrist and the Beast and the False Prophet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sym typeface="Wingdings" panose="05000000000000000000" pitchFamily="2" charset="2"/>
              </a:rPr>
              <a:t> all are derived authority!!</a:t>
            </a:r>
            <a:endPar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Accuser =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accuses them before God day and night!! Wearing out the courtroom!! But one day—NO MORE!!</a:t>
            </a:r>
            <a:endPar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Overcame = </a:t>
            </a:r>
            <a:r>
              <a:rPr lang="en-US" sz="1200" b="0" i="1" kern="1200" dirty="0" err="1">
                <a:solidFill>
                  <a:schemeClr val="tx1"/>
                </a:solidFill>
                <a:effectLst/>
                <a:latin typeface="+mn-lt"/>
                <a:ea typeface="+mn-ea"/>
                <a:cs typeface="+mn-cs"/>
              </a:rPr>
              <a:t>níkē</a:t>
            </a:r>
            <a:r>
              <a:rPr lang="en-US" sz="1200" b="0" i="0" kern="1200" dirty="0">
                <a:solidFill>
                  <a:schemeClr val="tx1"/>
                </a:solidFill>
                <a:effectLst/>
                <a:latin typeface="+mn-lt"/>
                <a:ea typeface="+mn-ea"/>
                <a:cs typeface="+mn-cs"/>
              </a:rPr>
              <a:t>, "victory" – </a:t>
            </a:r>
            <a:r>
              <a:rPr lang="en-US" sz="1200" b="0" i="0" kern="1200" dirty="0">
                <a:solidFill>
                  <a:schemeClr val="tx1"/>
                </a:solidFill>
                <a:effectLst/>
                <a:latin typeface="+mn-lt"/>
                <a:ea typeface="+mn-ea"/>
                <a:cs typeface="+mn-cs"/>
                <a:sym typeface="Wingdings" panose="05000000000000000000" pitchFamily="2" charset="2"/>
              </a:rPr>
              <a:t></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00139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8142580-FBD5-4B5C-89E3-9770CDA4A8D7}"/>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Now... Have come... </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Salvation, power, kingdom, authority...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Overcame = </a:t>
            </a:r>
            <a:r>
              <a:rPr lang="en-US" sz="1200" b="0" i="1" kern="1200" dirty="0" err="1">
                <a:solidFill>
                  <a:schemeClr val="tx1"/>
                </a:solidFill>
                <a:effectLst/>
                <a:latin typeface="+mn-lt"/>
                <a:ea typeface="+mn-ea"/>
                <a:cs typeface="+mn-cs"/>
              </a:rPr>
              <a:t>níkē</a:t>
            </a:r>
            <a:r>
              <a:rPr lang="en-US" sz="1200" b="0" i="0" kern="1200" dirty="0">
                <a:solidFill>
                  <a:schemeClr val="tx1"/>
                </a:solidFill>
                <a:effectLst/>
                <a:latin typeface="+mn-lt"/>
                <a:ea typeface="+mn-ea"/>
                <a:cs typeface="+mn-cs"/>
              </a:rPr>
              <a:t>, "victory") – properly, </a:t>
            </a:r>
            <a:r>
              <a:rPr lang="en-US" sz="1200" b="0" i="1" kern="1200" dirty="0">
                <a:solidFill>
                  <a:schemeClr val="tx1"/>
                </a:solidFill>
                <a:effectLst/>
                <a:latin typeface="+mn-lt"/>
                <a:ea typeface="+mn-ea"/>
                <a:cs typeface="+mn-cs"/>
              </a:rPr>
              <a:t>conquer</a:t>
            </a:r>
            <a:r>
              <a:rPr lang="en-US" sz="1200" b="0" i="0" kern="1200" dirty="0">
                <a:solidFill>
                  <a:schemeClr val="tx1"/>
                </a:solidFill>
                <a:effectLst/>
                <a:latin typeface="+mn-lt"/>
                <a:ea typeface="+mn-ea"/>
                <a:cs typeface="+mn-cs"/>
              </a:rPr>
              <a:t> (overcome); " 'to carry off the victory, come off victorious.' The verb implies a battle" </a:t>
            </a: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By the blood of the Lamb =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Not the blood of the dragon in forceful destruction of the dragon, but the Lamb shed His own blood... We stand on the Gospel... We win by aligning with Jesus... “</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Greater is He that is IN me than He that is in the world”</a:t>
            </a:r>
            <a:endPar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the Word of their testimony = </a:t>
            </a:r>
            <a:r>
              <a:rPr kumimoji="0" lang="el-GR" sz="3200" b="1" i="1" u="none" strike="noStrike" kern="1200" cap="none" spc="0" normalizeH="0" baseline="0" noProof="0" dirty="0">
                <a:ln>
                  <a:noFill/>
                </a:ln>
                <a:solidFill>
                  <a:prstClr val="white"/>
                </a:solidFill>
                <a:effectLst/>
                <a:uLnTx/>
                <a:uFillTx/>
                <a:latin typeface="Trebuchet MS" panose="020B0603020202020204"/>
                <a:ea typeface="+mn-ea"/>
                <a:cs typeface="+mn-cs"/>
              </a:rPr>
              <a:t>μαρτυρίας</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 </a:t>
            </a:r>
            <a:r>
              <a:rPr lang="en-US" sz="1200" b="1"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witness, evidence, testimony, reputation... What defeats the accuser and deceiver is the TRUTH which sets men free!! The only weapon Jesus carries in Revelation is the sword in His mouth! We stand in the Authority of God’s Truth which set us free.</a:t>
            </a:r>
            <a:endPar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Did not love their life =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No fear of death!!! No fear in Life!!! We love the Lord more than life itself!!!  Satan cannot stand against that. Fear of death is one of his greatest weapons.... Man’s mortality drives him to extreme measures.</a:t>
            </a:r>
            <a:endPar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18498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3. A CALL TO OVERCOME (Rev 12)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Be brave in the midst of persecution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overcame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him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blood of the Lamb</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word of their testimony</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did not love their life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even when faced with death.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2. A CALL TO WORSHIP CHRIST (Rev 5)</a:t>
            </a:r>
          </a:p>
          <a:p>
            <a:pPr marL="171450" indent="-171450">
              <a:buFont typeface="Arial" panose="020B0604020202020204" pitchFamily="34" charset="0"/>
              <a:buChar char="•"/>
            </a:pPr>
            <a:r>
              <a:rPr lang="en-US" dirty="0"/>
              <a:t>The Lion and the Lamb has overcome by His sacrifice</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57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4. A CALL TO DEDICATION AND WISDOM (Rev 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Mark of the beast vs. seal of the Living God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WARNING AND AN ENCOURAGEMENT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2. A CALL TO WORSHIP CHRIST (Rev 5)</a:t>
            </a:r>
          </a:p>
          <a:p>
            <a:pPr marL="171450" indent="-171450">
              <a:buFont typeface="Arial" panose="020B0604020202020204" pitchFamily="34" charset="0"/>
              <a:buChar char="•"/>
            </a:pPr>
            <a:r>
              <a:rPr lang="en-US" dirty="0"/>
              <a:t>The Lion and the Lamb has overcome by His sacrifice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3. A CALL TO OVERCOME (Rev 12) </a:t>
            </a:r>
          </a:p>
          <a:p>
            <a:pPr marL="171450" indent="-171450">
              <a:buFont typeface="Arial" panose="020B0604020202020204" pitchFamily="34" charset="0"/>
              <a:buChar char="•"/>
            </a:pPr>
            <a:r>
              <a:rPr lang="en-US" b="1" dirty="0"/>
              <a:t>Be brave in the midst of persecution</a:t>
            </a:r>
          </a:p>
          <a:p>
            <a:pPr marL="171450" indent="-171450">
              <a:buFont typeface="Arial" panose="020B0604020202020204" pitchFamily="34" charset="0"/>
              <a:buChar char="•"/>
            </a:pP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overcame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him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blood of the Lamb</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word of their testimony</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did not love their life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even when faced with death. </a:t>
            </a:r>
          </a:p>
          <a:p>
            <a:pPr marL="171450" indent="-171450">
              <a:buFont typeface="Arial" panose="020B0604020202020204" pitchFamily="34" charset="0"/>
              <a:buChar char="•"/>
            </a:pPr>
            <a:endPar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indent="0">
              <a:buFont typeface="Arial" panose="020B0604020202020204" pitchFamily="34" charset="0"/>
              <a:buNone/>
            </a:pPr>
            <a:endParaRPr lang="en-US" b="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098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8142580-FBD5-4B5C-89E3-9770CDA4A8D7}"/>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Name of the beast or the number of his 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WISDOM... UNDERSTANDING...  </a:t>
            </a:r>
          </a:p>
          <a:p>
            <a:pPr marL="914400" marR="0" lvl="1"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These are Gifts of God for His children... granted to believers by the power of the Holy Spirit!!  </a:t>
            </a:r>
          </a:p>
          <a:p>
            <a:pPr marL="914400" marR="0" lvl="1"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WE WILL KNOW!!</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03727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know!!! But we should not be afraid!!!</a:t>
            </a:r>
          </a:p>
          <a:p>
            <a:endParaRPr lang="en-US" dirty="0"/>
          </a:p>
          <a:p>
            <a:r>
              <a:rPr lang="en-US" b="1" dirty="0"/>
              <a:t>It will be a man thing... But we are God’s people!!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5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8142580-FBD5-4B5C-89E3-9770CDA4A8D7}"/>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CALCULATE THE NUMBER = THAT OF A MAN = 666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It will be a man thing... But we are God’s people!!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Involves false worship and blasphemy!!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Tyndale, Morris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Many numerical attempts have  been made to match the number 666 to numerology (Nero, Roman empire, Hitler, etc.) by utilizing Hebrew, or Greek letters for numbers... BUT...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b="0" i="1" u="none" strike="noStrike" kern="1200" baseline="0" dirty="0">
                <a:solidFill>
                  <a:schemeClr val="tx1"/>
                </a:solidFill>
                <a:latin typeface="+mn-lt"/>
                <a:ea typeface="+mn-ea"/>
                <a:cs typeface="+mn-cs"/>
              </a:rPr>
              <a:t>It is possible that such solutions are on the wrong lines and that we should understand the expression purely in terms of the symbolism of numbers. </a:t>
            </a:r>
            <a:r>
              <a:rPr lang="en-US" sz="1200" b="1" i="1" u="none" strike="noStrike" kern="1200" baseline="0" dirty="0">
                <a:solidFill>
                  <a:schemeClr val="tx1"/>
                </a:solidFill>
                <a:latin typeface="+mn-lt"/>
                <a:ea typeface="+mn-ea"/>
                <a:cs typeface="+mn-cs"/>
              </a:rPr>
              <a:t>If we take the sum of the values represented by the letters of the name </a:t>
            </a:r>
            <a:r>
              <a:rPr lang="en-US" sz="1200" b="1" i="1" u="none" strike="noStrike" kern="1200" baseline="0" dirty="0" err="1">
                <a:solidFill>
                  <a:schemeClr val="tx1"/>
                </a:solidFill>
                <a:latin typeface="+mn-lt"/>
                <a:ea typeface="+mn-ea"/>
                <a:cs typeface="+mn-cs"/>
              </a:rPr>
              <a:t>Iēsous</a:t>
            </a:r>
            <a:r>
              <a:rPr lang="en-US" sz="1200" b="1" i="1" u="none" strike="noStrike" kern="1200" baseline="0" dirty="0">
                <a:solidFill>
                  <a:schemeClr val="tx1"/>
                </a:solidFill>
                <a:latin typeface="+mn-lt"/>
                <a:ea typeface="+mn-ea"/>
                <a:cs typeface="+mn-cs"/>
              </a:rPr>
              <a:t>, the Greek name ‘Jesus’, it comes to 888; each digit is one more than seven, the perfect number. But 666 yields the opposite phenomenon, for each digit falls short.</a:t>
            </a:r>
            <a:r>
              <a:rPr lang="en-US" sz="1200" b="0" i="1" u="none" strike="noStrike" kern="1200" baseline="0" dirty="0">
                <a:solidFill>
                  <a:schemeClr val="tx1"/>
                </a:solidFill>
                <a:latin typeface="+mn-lt"/>
                <a:ea typeface="+mn-ea"/>
                <a:cs typeface="+mn-cs"/>
              </a:rPr>
              <a:t> The number may be meant to indicate not an individual, but a persistent falling short. All the more is this likely to be correct if we translate ‘it is the number of man’ rather than ‘a man’. John will then be saying that unregenerate man is persistently evil. He bears the mark of the beast  [Vol 20: Rev, p. 169]  in all he does. Civilization without Christ is necessarily under the dominion of the evil one.</a:t>
            </a:r>
            <a:endPar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04444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86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8142580-FBD5-4B5C-89E3-9770CDA4A8D7}"/>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CALCULATE THE NUMBER = THAT OF A MAN = 666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Number of man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Falls short of the Divine = </a:t>
            </a: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777</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requires worship and blasphemy!!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We are already sealed ... </a:t>
            </a:r>
          </a:p>
          <a:p>
            <a:pPr marL="1371600" marR="0" lvl="2"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Rev 7:1-8  </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Do not harm the earth or the sea or the trees until we have sealed the bond-servants of our God on their foreheads. </a:t>
            </a: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(144,00 sealed)</a:t>
            </a:r>
          </a:p>
          <a:p>
            <a:pPr marL="1371600" marR="0" lvl="2"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Rev 9:4 </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the locusts were told not to hurt the grass of the earth, nor any green thing, nor any tree, but only the men who do not have the seal of God on their foreheads.</a:t>
            </a:r>
          </a:p>
          <a:p>
            <a:pPr marL="1371600" marR="0" lvl="2"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sng" strike="noStrike" kern="1200" cap="none" spc="0" normalizeH="0" baseline="0" noProof="0" dirty="0">
                <a:ln>
                  <a:noFill/>
                </a:ln>
                <a:solidFill>
                  <a:prstClr val="white"/>
                </a:solidFill>
                <a:effectLst/>
                <a:uLnTx/>
                <a:uFillTx/>
                <a:latin typeface="Trebuchet MS" panose="020B0603020202020204"/>
                <a:ea typeface="+mn-ea"/>
                <a:cs typeface="+mn-cs"/>
              </a:rPr>
              <a:t>Rev 14:1</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Then I looked, and behold, the Lamb was standing on Mount Zion, and with Him 144,000, having His Name and the Name of His Father written on </a:t>
            </a:r>
            <a:r>
              <a:rPr kumimoji="0" lang="en-US" sz="3200" b="0" i="1" u="none" strike="noStrike" kern="1200" cap="none" spc="0" normalizeH="0" baseline="0" noProof="0" dirty="0" err="1">
                <a:ln>
                  <a:noFill/>
                </a:ln>
                <a:solidFill>
                  <a:prstClr val="white"/>
                </a:solidFill>
                <a:effectLst/>
                <a:uLnTx/>
                <a:uFillTx/>
                <a:latin typeface="Trebuchet MS" panose="020B0603020202020204"/>
                <a:ea typeface="+mn-ea"/>
                <a:cs typeface="+mn-cs"/>
              </a:rPr>
              <a:t>ttheir</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foreheads.</a:t>
            </a:r>
          </a:p>
          <a:p>
            <a:pPr marL="1371600" marR="0" lvl="2"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Rev 14:9-10</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  Then another angel, a third one, followed them, saying with a </a:t>
            </a:r>
            <a:r>
              <a:rPr kumimoji="0" lang="en-US" sz="3200" b="1" i="1" u="none" strike="noStrike" kern="1200" cap="none" spc="0" normalizeH="0" baseline="0" noProof="0" dirty="0" err="1">
                <a:ln>
                  <a:noFill/>
                </a:ln>
                <a:solidFill>
                  <a:prstClr val="white"/>
                </a:solidFill>
                <a:effectLst/>
                <a:uLnTx/>
                <a:uFillTx/>
                <a:latin typeface="Trebuchet MS" panose="020B0603020202020204"/>
                <a:ea typeface="+mn-ea"/>
                <a:cs typeface="+mn-cs"/>
              </a:rPr>
              <a:t>lound</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 voice, “If anyone worships the beast and his image, and receives a mark on his forehead or on his hand, he also will drink of the wine of the wrath of God, which is mixed in full strength in the cup of His anger; and he will be tormented with fire and brimstone in the presence of the holy angels and in the presence of the Lamb....</a:t>
            </a:r>
          </a:p>
          <a:p>
            <a:pPr marL="1371600" marR="0" lvl="2"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Rev 20:4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thrones in the millennial kingdom for those who did not worship the beast... nor received the mark on their foreheads or hands</a:t>
            </a:r>
          </a:p>
          <a:p>
            <a:pPr marL="1371600" marR="0" lvl="2"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Rev 22:4  </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they will see His face, and His name will be on their foreheads.</a:t>
            </a:r>
            <a:endParaRPr kumimoji="0" lang="en-US" sz="3200" b="0" i="0" u="sng"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635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4. A CALL TO DEDICATION AND WISDOM (Rev 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Mark of the beast vs. seal of the Living God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WARNING AND AN ENCOURAGEMENT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Worship only God thru Christ. Don’t give your ultimate allegiance to man’s kingdoms.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2. A CALL TO WORSHIP CHRIST (Rev 5)</a:t>
            </a:r>
          </a:p>
          <a:p>
            <a:pPr marL="171450" indent="-171450">
              <a:buFont typeface="Arial" panose="020B0604020202020204" pitchFamily="34" charset="0"/>
              <a:buChar char="•"/>
            </a:pPr>
            <a:r>
              <a:rPr lang="en-US" dirty="0"/>
              <a:t>The Lion and the Lamb has overcome by His sacrifice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3. A CALL TO OVERCOME (Rev 12) </a:t>
            </a:r>
          </a:p>
          <a:p>
            <a:pPr marL="171450" indent="-171450">
              <a:buFont typeface="Arial" panose="020B0604020202020204" pitchFamily="34" charset="0"/>
              <a:buChar char="•"/>
            </a:pPr>
            <a:r>
              <a:rPr lang="en-US" b="1" dirty="0"/>
              <a:t>Be brave in the midst of persecution</a:t>
            </a:r>
          </a:p>
          <a:p>
            <a:pPr marL="171450" indent="-171450">
              <a:buFont typeface="Arial" panose="020B0604020202020204" pitchFamily="34" charset="0"/>
              <a:buChar char="•"/>
            </a:pP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overcame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him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blood of the Lamb</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word of their testimony</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did not love their life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even when faced with death. </a:t>
            </a:r>
          </a:p>
          <a:p>
            <a:pPr marL="171450" indent="-171450">
              <a:buFont typeface="Arial" panose="020B0604020202020204" pitchFamily="34" charset="0"/>
              <a:buChar char="•"/>
            </a:pPr>
            <a:endPar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indent="0">
              <a:buFont typeface="Arial" panose="020B0604020202020204" pitchFamily="34" charset="0"/>
              <a:buNone/>
            </a:pPr>
            <a:endParaRPr lang="en-US" b="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529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5. A CALL TO CELEBRATE THE VICTORY OF CHRIST (Rev 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Hallelujah Chorus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King on the White Horse</a:t>
            </a:r>
          </a:p>
          <a:p>
            <a:endParaRPr lang="en-US" b="1" dirty="0"/>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2. A CALL TO WORSHIP CHRIST (Rev 5)</a:t>
            </a:r>
          </a:p>
          <a:p>
            <a:pPr marL="171450" indent="-171450">
              <a:buFont typeface="Arial" panose="020B0604020202020204" pitchFamily="34" charset="0"/>
              <a:buChar char="•"/>
            </a:pPr>
            <a:r>
              <a:rPr lang="en-US" dirty="0"/>
              <a:t>The Lion and the Lamb has overcome by His sacrifice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3. A CALL TO OVERCOME (Rev 12) </a:t>
            </a:r>
          </a:p>
          <a:p>
            <a:pPr marL="171450" indent="-171450">
              <a:buFont typeface="Arial" panose="020B0604020202020204" pitchFamily="34" charset="0"/>
              <a:buChar char="•"/>
            </a:pPr>
            <a:r>
              <a:rPr lang="en-US" b="1" dirty="0"/>
              <a:t>Be brave in the midst of persecution</a:t>
            </a:r>
          </a:p>
          <a:p>
            <a:pPr marL="171450" indent="-171450">
              <a:buFont typeface="Arial" panose="020B0604020202020204" pitchFamily="34" charset="0"/>
              <a:buChar char="•"/>
            </a:pP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overcame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him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blood of the Lamb</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word of their testimony</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did not love their life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even when faced with death. </a:t>
            </a:r>
          </a:p>
          <a:p>
            <a:pPr marL="171450" indent="-171450">
              <a:buFont typeface="Arial" panose="020B0604020202020204" pitchFamily="34" charset="0"/>
              <a:buChar char="•"/>
            </a:pPr>
            <a:endPar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indent="0">
              <a:buFont typeface="Arial" panose="020B0604020202020204" pitchFamily="34" charset="0"/>
              <a:buNone/>
            </a:pPr>
            <a:r>
              <a:rPr lang="en-US" b="1" dirty="0"/>
              <a:t>4. A CALL TO DEDICATION AND WISDOM (Rev 13)</a:t>
            </a:r>
          </a:p>
          <a:p>
            <a:pPr marL="171450" indent="-171450">
              <a:buFont typeface="Arial" panose="020B0604020202020204" pitchFamily="34" charset="0"/>
              <a:buChar char="•"/>
            </a:pPr>
            <a:r>
              <a:rPr lang="en-US" b="0" dirty="0"/>
              <a:t>Mark of the beast vs. seal of the Living God</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233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HALLELUJAH CHORUS (from Handel’s Messiah):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prstClr val="white"/>
                </a:solidFill>
              </a:rPr>
              <a:t>“</a:t>
            </a:r>
            <a:r>
              <a:rPr lang="en-US" sz="1200" b="1" i="1" u="sng" dirty="0">
                <a:solidFill>
                  <a:prstClr val="white"/>
                </a:solidFill>
              </a:rPr>
              <a:t>Hallelujah! For the Lord our God, the Almighty, reigns.</a:t>
            </a:r>
          </a:p>
          <a:p>
            <a:endParaRPr lang="en-US" b="1" i="1" dirty="0"/>
          </a:p>
          <a:p>
            <a:r>
              <a:rPr lang="en-US" b="1" i="1" dirty="0"/>
              <a:t>Reigns </a:t>
            </a:r>
            <a:r>
              <a:rPr lang="en-US" b="0" i="0" dirty="0">
                <a:sym typeface="Wingdings" panose="05000000000000000000" pitchFamily="2" charset="2"/>
              </a:rPr>
              <a:t> aorist (could be inceptive meaning </a:t>
            </a:r>
            <a:r>
              <a:rPr lang="en-US" b="1" i="1" dirty="0">
                <a:sym typeface="Wingdings" panose="05000000000000000000" pitchFamily="2" charset="2"/>
              </a:rPr>
              <a:t>He has begun to reign... </a:t>
            </a:r>
            <a:r>
              <a:rPr lang="en-US" b="0" i="0" dirty="0">
                <a:sym typeface="Wingdings" panose="05000000000000000000" pitchFamily="2" charset="2"/>
              </a:rPr>
              <a:t>It has started)</a:t>
            </a:r>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0701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HALLELUJAH CHORUS (from Handel’s Messiah):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prstClr val="white"/>
                </a:solidFill>
              </a:rPr>
              <a:t>“</a:t>
            </a:r>
            <a:r>
              <a:rPr lang="en-US" sz="1200" b="1" i="1" u="sng" dirty="0">
                <a:solidFill>
                  <a:prstClr val="white"/>
                </a:solidFill>
              </a:rPr>
              <a:t>Hallelujah! For the Lord our God, the Almighty, reigns.</a:t>
            </a:r>
          </a:p>
          <a:p>
            <a:endParaRPr lang="en-US" b="1" i="1" dirty="0"/>
          </a:p>
          <a:p>
            <a:r>
              <a:rPr lang="en-US" b="1" i="1" dirty="0"/>
              <a:t>Royal Choral Society at the Royal Albert Hall</a:t>
            </a:r>
          </a:p>
          <a:p>
            <a:r>
              <a:rPr lang="en-US" b="1" i="1" dirty="0"/>
              <a:t>https://www.youtube.com/watch?v=IUZEtVbJT5c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7544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14 And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armies which are in heaven</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clothed in fine linen, white and clean, were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following Him on white horses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 Angels?? (the heavenly host = armies of angels)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 Believers?? (</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fine linen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in vs 8 was the righteous acts of the saints) ??</a:t>
            </a:r>
            <a:endPar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endParaRPr>
          </a:p>
          <a:p>
            <a:endParaRPr lang="en-US" b="1" i="1" dirty="0"/>
          </a:p>
          <a:p>
            <a:r>
              <a:rPr lang="en-US" b="1" i="1"/>
              <a:t>*** Glen </a:t>
            </a:r>
            <a:r>
              <a:rPr lang="en-US" b="1" i="1" dirty="0"/>
              <a:t>Blackmon’s favorite passage... Before he goes out to do battle as a police officer.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85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956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1833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15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From His mouth comes a sharp sword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so that with it He may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strike down the nations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sym typeface="Wingdings" panose="05000000000000000000" pitchFamily="2" charset="2"/>
              </a:rPr>
              <a:t>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sym typeface="Wingdings" panose="05000000000000000000" pitchFamily="2" charset="2"/>
              </a:rPr>
              <a:t>the army rides with Him, but no one gets to fight!!!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sym typeface="Wingdings" panose="05000000000000000000" pitchFamily="2" charset="2"/>
              </a:rPr>
              <a:t>He slays all of his enemies with a sword from His mouth  POWER of the Word of God!!!</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and He will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rule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them with a rod of iron;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and He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treads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the wine press of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fierce wrath of God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the Almighty. </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16 And on His robe and on His thigh He has a name written: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KING OF KINGS, AND LORD OF LORDS.</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(more of Handel’s Messiah </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Hallelujah Chorus</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a:t>
            </a:r>
          </a:p>
          <a:p>
            <a:endParaRPr lang="en-US" b="1"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593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5. A CALL TO CELEBRATE THE VICTORY OF CHRIST (Rev 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Hallelujah Chorus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King on the White Horse</a:t>
            </a:r>
          </a:p>
          <a:p>
            <a:endParaRPr lang="en-US" b="1" dirty="0"/>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2. A CALL TO WORSHIP CHRIST (Rev 5)</a:t>
            </a:r>
          </a:p>
          <a:p>
            <a:pPr marL="171450" indent="-171450">
              <a:buFont typeface="Arial" panose="020B0604020202020204" pitchFamily="34" charset="0"/>
              <a:buChar char="•"/>
            </a:pPr>
            <a:r>
              <a:rPr lang="en-US" dirty="0"/>
              <a:t>The Lion and the Lamb has overcome by His sacrifice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3. A CALL TO OVERCOME (Rev 12) </a:t>
            </a:r>
          </a:p>
          <a:p>
            <a:pPr marL="171450" indent="-171450">
              <a:buFont typeface="Arial" panose="020B0604020202020204" pitchFamily="34" charset="0"/>
              <a:buChar char="•"/>
            </a:pPr>
            <a:r>
              <a:rPr lang="en-US" b="1" dirty="0"/>
              <a:t>Be brave in the midst of persecution</a:t>
            </a:r>
          </a:p>
          <a:p>
            <a:pPr marL="171450" indent="-171450">
              <a:buFont typeface="Arial" panose="020B0604020202020204" pitchFamily="34" charset="0"/>
              <a:buChar char="•"/>
            </a:pP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overcame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him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blood of the Lamb</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word of their testimony</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did not love their life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even when faced with death. </a:t>
            </a:r>
          </a:p>
          <a:p>
            <a:pPr marL="171450" indent="-171450">
              <a:buFont typeface="Arial" panose="020B0604020202020204" pitchFamily="34" charset="0"/>
              <a:buChar char="•"/>
            </a:pPr>
            <a:endPar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indent="0">
              <a:buFont typeface="Arial" panose="020B0604020202020204" pitchFamily="34" charset="0"/>
              <a:buNone/>
            </a:pPr>
            <a:r>
              <a:rPr lang="en-US" b="1" dirty="0"/>
              <a:t>4. A CALL TO DEDICATION AND WISDOM (Rev 13)</a:t>
            </a:r>
          </a:p>
          <a:p>
            <a:pPr marL="171450" indent="-171450">
              <a:buFont typeface="Arial" panose="020B0604020202020204" pitchFamily="34" charset="0"/>
              <a:buChar char="•"/>
            </a:pPr>
            <a:r>
              <a:rPr lang="en-US" b="0" dirty="0"/>
              <a:t>Mark of the beast vs. seal of the Living God</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5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Prayers:</a:t>
            </a:r>
          </a:p>
          <a:p>
            <a:r>
              <a:rPr lang="en-US" dirty="0"/>
              <a:t>Pray for church and our mission to share the Gospel... Vision for post Covid-19 ministry</a:t>
            </a:r>
          </a:p>
          <a:p>
            <a:endParaRPr lang="en-US" dirty="0"/>
          </a:p>
          <a:p>
            <a:r>
              <a:rPr lang="en-US" dirty="0"/>
              <a:t>Coronavirus illnesses: Jamie, </a:t>
            </a:r>
            <a:r>
              <a:rPr lang="en-US" dirty="0" err="1"/>
              <a:t>Saucedas</a:t>
            </a:r>
            <a:r>
              <a:rPr lang="en-US" dirty="0"/>
              <a:t> (especially </a:t>
            </a:r>
            <a:r>
              <a:rPr lang="en-US" dirty="0" err="1"/>
              <a:t>Beto</a:t>
            </a:r>
            <a:r>
              <a:rPr lang="en-US" dirty="0"/>
              <a:t>), Tommy Stapleton’s mom, Julie’s friend etc.</a:t>
            </a:r>
          </a:p>
          <a:p>
            <a:r>
              <a:rPr lang="en-US" dirty="0"/>
              <a:t>PRAISE: Lamar and Mary’s daughter Kathy and family doing well</a:t>
            </a:r>
          </a:p>
          <a:p>
            <a:endParaRPr lang="en-US" dirty="0"/>
          </a:p>
          <a:p>
            <a:r>
              <a:rPr lang="en-US" dirty="0"/>
              <a:t>Charles McAnally’s uncle passed away from sudden heart attack</a:t>
            </a:r>
          </a:p>
          <a:p>
            <a:r>
              <a:rPr lang="en-US" dirty="0"/>
              <a:t>Cindy Smith: slow healing of leg.... What to do about neck</a:t>
            </a:r>
          </a:p>
          <a:p>
            <a:r>
              <a:rPr lang="en-US" dirty="0"/>
              <a:t>Lindsey health issues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013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6. A CALL TO SALVATION (Rev 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Great White Throne Judgment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Lamb’s Book of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2. A CALL TO WORSHIP CHRIST (Rev 5)</a:t>
            </a:r>
          </a:p>
          <a:p>
            <a:pPr marL="171450" indent="-171450">
              <a:buFont typeface="Arial" panose="020B0604020202020204" pitchFamily="34" charset="0"/>
              <a:buChar char="•"/>
            </a:pPr>
            <a:r>
              <a:rPr lang="en-US" dirty="0"/>
              <a:t>The Lion and the Lamb has overcome by His sacrifice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3. A CALL TO OVERCOME (Rev 12) </a:t>
            </a:r>
          </a:p>
          <a:p>
            <a:pPr marL="171450" indent="-171450">
              <a:buFont typeface="Arial" panose="020B0604020202020204" pitchFamily="34" charset="0"/>
              <a:buChar char="•"/>
            </a:pPr>
            <a:r>
              <a:rPr lang="en-US" b="1" dirty="0"/>
              <a:t>Be brave in the midst of persecution</a:t>
            </a:r>
          </a:p>
          <a:p>
            <a:pPr marL="171450" indent="-171450">
              <a:buFont typeface="Arial" panose="020B0604020202020204" pitchFamily="34" charset="0"/>
              <a:buChar char="•"/>
            </a:pP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overcame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him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blood of the Lamb</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word of their testimony</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did not love their life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even when faced with death. </a:t>
            </a:r>
          </a:p>
          <a:p>
            <a:pPr marL="171450" indent="-171450">
              <a:buFont typeface="Arial" panose="020B0604020202020204" pitchFamily="34" charset="0"/>
              <a:buChar char="•"/>
            </a:pPr>
            <a:endPar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indent="0">
              <a:buFont typeface="Arial" panose="020B0604020202020204" pitchFamily="34" charset="0"/>
              <a:buNone/>
            </a:pPr>
            <a:r>
              <a:rPr lang="en-US" b="1" dirty="0"/>
              <a:t>4. A CALL TO DEDICATION AND WISDOM (Rev 13)</a:t>
            </a:r>
          </a:p>
          <a:p>
            <a:pPr marL="171450" indent="-171450">
              <a:buFont typeface="Arial" panose="020B0604020202020204" pitchFamily="34" charset="0"/>
              <a:buChar char="•"/>
            </a:pPr>
            <a:r>
              <a:rPr lang="en-US" b="0" dirty="0"/>
              <a:t>Mark of the beast vs. seal of the Living God</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5. A CALL TO CELEBRATE THE VICTORY OF CHRIST (Rev 19)</a:t>
            </a:r>
          </a:p>
          <a:p>
            <a:pPr marL="171450" indent="-171450">
              <a:buFont typeface="Arial" panose="020B0604020202020204" pitchFamily="34" charset="0"/>
              <a:buChar char="•"/>
            </a:pPr>
            <a:r>
              <a:rPr lang="en-US" b="1" dirty="0"/>
              <a:t>Hallelujah Chorus</a:t>
            </a:r>
          </a:p>
          <a:p>
            <a:pPr marL="171450" indent="-171450">
              <a:buFont typeface="Arial" panose="020B0604020202020204" pitchFamily="34" charset="0"/>
              <a:buChar char="•"/>
            </a:pPr>
            <a:r>
              <a:rPr lang="en-US" b="0" dirty="0"/>
              <a:t>The King on the White Horse</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181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Great White Throne Judgment</a:t>
            </a:r>
          </a:p>
          <a:p>
            <a:endParaRPr lang="en-US" b="1" i="1" dirty="0"/>
          </a:p>
          <a:p>
            <a:pPr marL="171450" indent="-171450">
              <a:buFont typeface="Arial" panose="020B0604020202020204" pitchFamily="34" charset="0"/>
              <a:buChar char="•"/>
            </a:pPr>
            <a:r>
              <a:rPr lang="en-US" b="1" i="1" dirty="0"/>
              <a:t>All people?</a:t>
            </a:r>
          </a:p>
          <a:p>
            <a:pPr marL="628650" lvl="1" indent="-171450">
              <a:buFont typeface="Arial" panose="020B0604020202020204" pitchFamily="34" charset="0"/>
              <a:buChar char="•"/>
            </a:pPr>
            <a:r>
              <a:rPr lang="en-US" b="1" i="1" dirty="0"/>
              <a:t>Book of Life trumps what is written in the books of deeds</a:t>
            </a:r>
          </a:p>
          <a:p>
            <a:pPr marL="171450" indent="-171450">
              <a:buFont typeface="Arial" panose="020B0604020202020204" pitchFamily="34" charset="0"/>
              <a:buChar char="•"/>
            </a:pPr>
            <a:r>
              <a:rPr lang="en-US" b="1" i="1" dirty="0"/>
              <a:t>Just the unbelievers? </a:t>
            </a:r>
          </a:p>
          <a:p>
            <a:pPr marL="628650" lvl="1" indent="-171450">
              <a:buFont typeface="Arial" panose="020B0604020202020204" pitchFamily="34" charset="0"/>
              <a:buChar char="•"/>
            </a:pPr>
            <a:r>
              <a:rPr lang="en-US" b="1" i="1" dirty="0"/>
              <a:t>??? Separate BEMA SEAT ?? </a:t>
            </a:r>
            <a:r>
              <a:rPr lang="en-US" b="0" i="0" dirty="0"/>
              <a:t>(Christians have a judgment of works at the </a:t>
            </a:r>
            <a:r>
              <a:rPr lang="en-US" b="1" i="1" dirty="0">
                <a:solidFill>
                  <a:srgbClr val="111111"/>
                </a:solidFill>
                <a:effectLst/>
                <a:latin typeface="Trebuchet MS" panose="020B0603020202020204" pitchFamily="34" charset="0"/>
              </a:rPr>
              <a:t>judgment seat [bema] of Christ</a:t>
            </a:r>
            <a:r>
              <a:rPr lang="en-US" b="1" i="1" dirty="0"/>
              <a:t> </a:t>
            </a:r>
            <a:r>
              <a:rPr lang="en-US" b="0" i="0" dirty="0"/>
              <a:t>2 Corinthians 5:</a:t>
            </a:r>
            <a:r>
              <a:rPr lang="en-US" b="0" i="0" dirty="0">
                <a:solidFill>
                  <a:srgbClr val="666666"/>
                </a:solidFill>
                <a:effectLst/>
                <a:latin typeface="Arial" panose="020B0604020202020204" pitchFamily="34" charset="0"/>
              </a:rPr>
              <a:t>10: </a:t>
            </a:r>
            <a:r>
              <a:rPr lang="en-US" b="1" i="1" dirty="0">
                <a:solidFill>
                  <a:srgbClr val="666666"/>
                </a:solidFill>
                <a:effectLst/>
                <a:latin typeface="Arial" panose="020B0604020202020204" pitchFamily="34" charset="0"/>
              </a:rPr>
              <a:t>For we must all appear before the judgment seat of Christ, so that each one may receive what is due for what he has done in the body, whether good or evil.)</a:t>
            </a:r>
            <a:endParaRPr lang="en-US" b="1" i="1" dirty="0"/>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https://www.gotquestions.org/great-white-throne-judgment.html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indent="0">
              <a:buFont typeface="Arial" panose="020B0604020202020204" pitchFamily="34" charset="0"/>
              <a:buNone/>
            </a:pPr>
            <a:r>
              <a:rPr lang="en-US" b="0" i="0" dirty="0">
                <a:solidFill>
                  <a:srgbClr val="111111"/>
                </a:solidFill>
                <a:effectLst/>
                <a:latin typeface="Trebuchet MS" panose="020B0603020202020204" pitchFamily="34" charset="0"/>
              </a:rPr>
              <a:t>Some Christians believe that the Scriptures reveal </a:t>
            </a:r>
            <a:r>
              <a:rPr lang="en-US" b="1" i="0" u="sng" dirty="0">
                <a:solidFill>
                  <a:srgbClr val="111111"/>
                </a:solidFill>
                <a:effectLst/>
                <a:latin typeface="Trebuchet MS" panose="020B0603020202020204" pitchFamily="34" charset="0"/>
              </a:rPr>
              <a:t>three different judgments</a:t>
            </a:r>
            <a:r>
              <a:rPr lang="en-US" b="1" i="0" dirty="0">
                <a:solidFill>
                  <a:srgbClr val="111111"/>
                </a:solidFill>
                <a:effectLst/>
                <a:latin typeface="Trebuchet MS" panose="020B0603020202020204" pitchFamily="34" charset="0"/>
              </a:rPr>
              <a:t> </a:t>
            </a:r>
            <a:r>
              <a:rPr lang="en-US" b="0" i="0" dirty="0">
                <a:solidFill>
                  <a:srgbClr val="111111"/>
                </a:solidFill>
                <a:effectLst/>
                <a:latin typeface="Trebuchet MS" panose="020B0603020202020204" pitchFamily="34" charset="0"/>
              </a:rPr>
              <a:t>to come. The first is the judgment of the sheep and the goats or a judgment of the nations (</a:t>
            </a:r>
            <a:r>
              <a:rPr lang="en-US" b="0" i="0" u="sng" dirty="0">
                <a:solidFill>
                  <a:srgbClr val="2C5571"/>
                </a:solidFill>
                <a:effectLst/>
                <a:latin typeface="Trebuchet MS" panose="020B0603020202020204" pitchFamily="34" charset="0"/>
                <a:hlinkClick r:id="rId3">
                  <a:extLst>
                    <a:ext uri="{A12FA001-AC4F-418D-AE19-62706E023703}">
                      <ahyp:hlinkClr xmlns:ahyp="http://schemas.microsoft.com/office/drawing/2018/hyperlinkcolor" val="tx"/>
                    </a:ext>
                  </a:extLst>
                </a:hlinkClick>
              </a:rPr>
              <a:t>Matthew 25:31-36</a:t>
            </a:r>
            <a:r>
              <a:rPr lang="en-US" b="0" i="0" dirty="0">
                <a:solidFill>
                  <a:srgbClr val="111111"/>
                </a:solidFill>
                <a:effectLst/>
                <a:latin typeface="Trebuchet MS" panose="020B0603020202020204" pitchFamily="34" charset="0"/>
              </a:rPr>
              <a:t>). This takes place after the tribulation period but prior to the millennium; its purpose is to determine who will enter the millennial kingdom. The second is a judgment of believers’ works, often referred to as the “judgment seat [bema] of Christ” (</a:t>
            </a:r>
            <a:r>
              <a:rPr lang="en-US" b="0" i="0" u="sng" dirty="0">
                <a:solidFill>
                  <a:srgbClr val="2C5571"/>
                </a:solidFill>
                <a:effectLst/>
                <a:latin typeface="Trebuchet MS" panose="020B0603020202020204" pitchFamily="34" charset="0"/>
                <a:hlinkClick r:id="rId4">
                  <a:extLst>
                    <a:ext uri="{A12FA001-AC4F-418D-AE19-62706E023703}">
                      <ahyp:hlinkClr xmlns:ahyp="http://schemas.microsoft.com/office/drawing/2018/hyperlinkcolor" val="tx"/>
                    </a:ext>
                  </a:extLst>
                </a:hlinkClick>
              </a:rPr>
              <a:t>2 Corinthians 5:10</a:t>
            </a:r>
            <a:r>
              <a:rPr lang="en-US" b="0" i="0" dirty="0">
                <a:solidFill>
                  <a:srgbClr val="111111"/>
                </a:solidFill>
                <a:effectLst/>
                <a:latin typeface="Trebuchet MS" panose="020B0603020202020204" pitchFamily="34" charset="0"/>
              </a:rPr>
              <a:t>). At this judgment, Christians will receive degrees of reward for their works or service to God. The third is the great white throne judgment at the end of the millennium (</a:t>
            </a:r>
            <a:r>
              <a:rPr lang="en-US" b="0" i="0" u="sng" dirty="0">
                <a:solidFill>
                  <a:srgbClr val="2C5571"/>
                </a:solidFill>
                <a:effectLst/>
                <a:latin typeface="Trebuchet MS" panose="020B0603020202020204" pitchFamily="34" charset="0"/>
                <a:hlinkClick r:id="rId5">
                  <a:extLst>
                    <a:ext uri="{A12FA001-AC4F-418D-AE19-62706E023703}">
                      <ahyp:hlinkClr xmlns:ahyp="http://schemas.microsoft.com/office/drawing/2018/hyperlinkcolor" val="tx"/>
                    </a:ext>
                  </a:extLst>
                </a:hlinkClick>
              </a:rPr>
              <a:t>Revelation 20:11-15</a:t>
            </a:r>
            <a:r>
              <a:rPr lang="en-US" b="0" i="0" dirty="0">
                <a:solidFill>
                  <a:srgbClr val="111111"/>
                </a:solidFill>
                <a:effectLst/>
                <a:latin typeface="Trebuchet MS" panose="020B0603020202020204" pitchFamily="34" charset="0"/>
              </a:rPr>
              <a:t>). This is the judgment of unbelievers in which they are judged according to their works and sentenced to everlasting punishment in the lake of fire.</a:t>
            </a:r>
            <a:br>
              <a:rPr lang="en-US" dirty="0"/>
            </a:br>
            <a:br>
              <a:rPr lang="en-US" dirty="0"/>
            </a:br>
            <a:r>
              <a:rPr lang="en-US" b="0" i="0" dirty="0">
                <a:solidFill>
                  <a:srgbClr val="111111"/>
                </a:solidFill>
                <a:effectLst/>
                <a:latin typeface="Trebuchet MS" panose="020B0603020202020204" pitchFamily="34" charset="0"/>
              </a:rPr>
              <a:t>Other Christians believe that all three of </a:t>
            </a:r>
            <a:r>
              <a:rPr lang="en-US" b="1" i="0" u="sng" dirty="0">
                <a:solidFill>
                  <a:srgbClr val="111111"/>
                </a:solidFill>
                <a:effectLst/>
                <a:latin typeface="Trebuchet MS" panose="020B0603020202020204" pitchFamily="34" charset="0"/>
              </a:rPr>
              <a:t>these judgments speak of the same final judgment</a:t>
            </a:r>
            <a:r>
              <a:rPr lang="en-US" b="0" i="0" dirty="0">
                <a:solidFill>
                  <a:srgbClr val="111111"/>
                </a:solidFill>
                <a:effectLst/>
                <a:latin typeface="Trebuchet MS" panose="020B0603020202020204" pitchFamily="34" charset="0"/>
              </a:rPr>
              <a:t>, not of three separate judgments. In other words, the great white throne judgment in </a:t>
            </a:r>
            <a:r>
              <a:rPr lang="en-US" b="0" i="0" u="sng" dirty="0">
                <a:solidFill>
                  <a:srgbClr val="2C5571"/>
                </a:solidFill>
                <a:effectLst/>
                <a:latin typeface="Trebuchet MS" panose="020B0603020202020204" pitchFamily="34" charset="0"/>
                <a:hlinkClick r:id="rId5">
                  <a:extLst>
                    <a:ext uri="{A12FA001-AC4F-418D-AE19-62706E023703}">
                      <ahyp:hlinkClr xmlns:ahyp="http://schemas.microsoft.com/office/drawing/2018/hyperlinkcolor" val="tx"/>
                    </a:ext>
                  </a:extLst>
                </a:hlinkClick>
              </a:rPr>
              <a:t>Revelation 20:11-15</a:t>
            </a:r>
            <a:r>
              <a:rPr lang="en-US" b="0" i="0" dirty="0">
                <a:solidFill>
                  <a:srgbClr val="111111"/>
                </a:solidFill>
                <a:effectLst/>
                <a:latin typeface="Trebuchet MS" panose="020B0603020202020204" pitchFamily="34" charset="0"/>
              </a:rPr>
              <a:t> will be the time that believers and unbelievers alike are judged. Those whose names are found in the book of life will be judged for their deeds in order to determine the rewards they will receive or lose. Those whose names are not in the book of life will be judged according to their deeds to determine the degree of punishment they will receive in the lake of fire. Those who hold this view believe that </a:t>
            </a:r>
            <a:r>
              <a:rPr lang="en-US" b="0" i="0" u="sng" dirty="0">
                <a:solidFill>
                  <a:srgbClr val="2C5571"/>
                </a:solidFill>
                <a:effectLst/>
                <a:latin typeface="Trebuchet MS" panose="020B0603020202020204" pitchFamily="34" charset="0"/>
                <a:hlinkClick r:id="rId6">
                  <a:extLst>
                    <a:ext uri="{A12FA001-AC4F-418D-AE19-62706E023703}">
                      <ahyp:hlinkClr xmlns:ahyp="http://schemas.microsoft.com/office/drawing/2018/hyperlinkcolor" val="tx"/>
                    </a:ext>
                  </a:extLst>
                </a:hlinkClick>
              </a:rPr>
              <a:t>Matthew 25:31-46</a:t>
            </a:r>
            <a:r>
              <a:rPr lang="en-US" b="0" i="0" dirty="0">
                <a:solidFill>
                  <a:srgbClr val="111111"/>
                </a:solidFill>
                <a:effectLst/>
                <a:latin typeface="Trebuchet MS" panose="020B0603020202020204" pitchFamily="34" charset="0"/>
              </a:rPr>
              <a:t> is another description of what takes place at the great white throne judgment. They point to the fact that the result of this judgment is the same as what is seen after the great white throne judgment in </a:t>
            </a:r>
            <a:r>
              <a:rPr lang="en-US" b="0" i="0" u="sng" dirty="0">
                <a:solidFill>
                  <a:srgbClr val="2C5571"/>
                </a:solidFill>
                <a:effectLst/>
                <a:latin typeface="Trebuchet MS" panose="020B0603020202020204" pitchFamily="34" charset="0"/>
                <a:hlinkClick r:id="rId5">
                  <a:extLst>
                    <a:ext uri="{A12FA001-AC4F-418D-AE19-62706E023703}">
                      <ahyp:hlinkClr xmlns:ahyp="http://schemas.microsoft.com/office/drawing/2018/hyperlinkcolor" val="tx"/>
                    </a:ext>
                  </a:extLst>
                </a:hlinkClick>
              </a:rPr>
              <a:t>Revelation 20:11-15</a:t>
            </a:r>
            <a:r>
              <a:rPr lang="en-US" b="0" i="0" dirty="0">
                <a:solidFill>
                  <a:srgbClr val="111111"/>
                </a:solidFill>
                <a:effectLst/>
                <a:latin typeface="Trebuchet MS" panose="020B0603020202020204" pitchFamily="34" charset="0"/>
              </a:rPr>
              <a:t>. The sheep (believers) enter into eternal life, while the goats (unbelievers) are cast into “eternal punishment” (</a:t>
            </a:r>
            <a:r>
              <a:rPr lang="en-US" b="0" i="0" u="sng" dirty="0">
                <a:solidFill>
                  <a:srgbClr val="2C5571"/>
                </a:solidFill>
                <a:effectLst/>
                <a:latin typeface="Trebuchet MS" panose="020B0603020202020204" pitchFamily="34" charset="0"/>
                <a:hlinkClick r:id="rId7">
                  <a:extLst>
                    <a:ext uri="{A12FA001-AC4F-418D-AE19-62706E023703}">
                      <ahyp:hlinkClr xmlns:ahyp="http://schemas.microsoft.com/office/drawing/2018/hyperlinkcolor" val="tx"/>
                    </a:ext>
                  </a:extLst>
                </a:hlinkClick>
              </a:rPr>
              <a:t>Matthew 25:46</a:t>
            </a:r>
            <a:r>
              <a:rPr lang="en-US" b="0" i="0" dirty="0">
                <a:solidFill>
                  <a:srgbClr val="111111"/>
                </a:solidFill>
                <a:effectLst/>
                <a:latin typeface="Trebuchet MS" panose="020B0603020202020204" pitchFamily="34" charset="0"/>
              </a:rPr>
              <a:t>).</a:t>
            </a:r>
            <a:br>
              <a:rPr lang="en-US" dirty="0"/>
            </a:br>
            <a:br>
              <a:rPr lang="en-US" dirty="0"/>
            </a:br>
            <a:r>
              <a:rPr lang="en-US" b="0" i="0" dirty="0">
                <a:solidFill>
                  <a:srgbClr val="111111"/>
                </a:solidFill>
                <a:effectLst/>
                <a:latin typeface="Trebuchet MS" panose="020B0603020202020204" pitchFamily="34" charset="0"/>
              </a:rPr>
              <a:t>Whichever view one holds of the great white throne judgment, it is important to </a:t>
            </a:r>
            <a:r>
              <a:rPr lang="en-US" sz="1600" b="1" i="0" u="sng" dirty="0">
                <a:solidFill>
                  <a:srgbClr val="111111"/>
                </a:solidFill>
                <a:effectLst/>
                <a:latin typeface="Trebuchet MS" panose="020B0603020202020204" pitchFamily="34" charset="0"/>
              </a:rPr>
              <a:t>never lose sight of the facts</a:t>
            </a:r>
            <a:r>
              <a:rPr lang="en-US" b="0" i="0" dirty="0">
                <a:solidFill>
                  <a:srgbClr val="111111"/>
                </a:solidFill>
                <a:effectLst/>
                <a:latin typeface="Trebuchet MS" panose="020B0603020202020204" pitchFamily="34" charset="0"/>
              </a:rPr>
              <a:t> concerning the coming judgment(s). </a:t>
            </a:r>
            <a:r>
              <a:rPr lang="en-US" b="1" i="0" dirty="0">
                <a:solidFill>
                  <a:srgbClr val="111111"/>
                </a:solidFill>
                <a:effectLst/>
                <a:latin typeface="Trebuchet MS" panose="020B0603020202020204" pitchFamily="34" charset="0"/>
              </a:rPr>
              <a:t>First, Jesus Christ will be the judge</a:t>
            </a:r>
            <a:r>
              <a:rPr lang="en-US" b="0" i="0" dirty="0">
                <a:solidFill>
                  <a:srgbClr val="111111"/>
                </a:solidFill>
                <a:effectLst/>
                <a:latin typeface="Trebuchet MS" panose="020B0603020202020204" pitchFamily="34" charset="0"/>
              </a:rPr>
              <a:t>, all unbelievers will be judged by Christ, and they will be punished according to the works they have done. The Bible is very clear that unbelievers are storing up wrath against themselves (</a:t>
            </a:r>
            <a:r>
              <a:rPr lang="en-US" b="0" i="0" u="sng" dirty="0">
                <a:solidFill>
                  <a:srgbClr val="2C5571"/>
                </a:solidFill>
                <a:effectLst/>
                <a:latin typeface="Trebuchet MS" panose="020B0603020202020204" pitchFamily="34" charset="0"/>
                <a:hlinkClick r:id="rId8">
                  <a:extLst>
                    <a:ext uri="{A12FA001-AC4F-418D-AE19-62706E023703}">
                      <ahyp:hlinkClr xmlns:ahyp="http://schemas.microsoft.com/office/drawing/2018/hyperlinkcolor" val="tx"/>
                    </a:ext>
                  </a:extLst>
                </a:hlinkClick>
              </a:rPr>
              <a:t>Romans 2:5</a:t>
            </a:r>
            <a:r>
              <a:rPr lang="en-US" b="0" i="0" dirty="0">
                <a:solidFill>
                  <a:srgbClr val="111111"/>
                </a:solidFill>
                <a:effectLst/>
                <a:latin typeface="Trebuchet MS" panose="020B0603020202020204" pitchFamily="34" charset="0"/>
              </a:rPr>
              <a:t>) and that God will “give to each person according to what he has done” (</a:t>
            </a:r>
            <a:r>
              <a:rPr lang="en-US" b="0" i="0" u="sng" dirty="0">
                <a:solidFill>
                  <a:srgbClr val="2C5571"/>
                </a:solidFill>
                <a:effectLst/>
                <a:latin typeface="Trebuchet MS" panose="020B0603020202020204" pitchFamily="34" charset="0"/>
                <a:hlinkClick r:id="rId9">
                  <a:extLst>
                    <a:ext uri="{A12FA001-AC4F-418D-AE19-62706E023703}">
                      <ahyp:hlinkClr xmlns:ahyp="http://schemas.microsoft.com/office/drawing/2018/hyperlinkcolor" val="tx"/>
                    </a:ext>
                  </a:extLst>
                </a:hlinkClick>
              </a:rPr>
              <a:t>Romans 2:6</a:t>
            </a:r>
            <a:r>
              <a:rPr lang="en-US" b="0" i="0" dirty="0">
                <a:solidFill>
                  <a:srgbClr val="111111"/>
                </a:solidFill>
                <a:effectLst/>
                <a:latin typeface="Trebuchet MS" panose="020B0603020202020204" pitchFamily="34" charset="0"/>
              </a:rPr>
              <a:t>). </a:t>
            </a:r>
            <a:r>
              <a:rPr lang="en-US" b="1" i="0" dirty="0">
                <a:solidFill>
                  <a:srgbClr val="111111"/>
                </a:solidFill>
                <a:effectLst/>
                <a:latin typeface="Trebuchet MS" panose="020B0603020202020204" pitchFamily="34" charset="0"/>
              </a:rPr>
              <a:t>Believers will also be judged by Christ, but since Christ’s righteousness has been imputed to us and our names are written in the book of life, we will be rewarded, but not punished, according to our deeds</a:t>
            </a:r>
            <a:r>
              <a:rPr lang="en-US" b="0" i="0" dirty="0">
                <a:solidFill>
                  <a:srgbClr val="111111"/>
                </a:solidFill>
                <a:effectLst/>
                <a:latin typeface="Trebuchet MS" panose="020B0603020202020204" pitchFamily="34" charset="0"/>
              </a:rPr>
              <a:t>. </a:t>
            </a:r>
            <a:r>
              <a:rPr lang="en-US" b="0" i="0" u="sng" dirty="0">
                <a:solidFill>
                  <a:srgbClr val="2C5571"/>
                </a:solidFill>
                <a:effectLst/>
                <a:latin typeface="Trebuchet MS" panose="020B0603020202020204" pitchFamily="34" charset="0"/>
                <a:hlinkClick r:id="rId10">
                  <a:extLst>
                    <a:ext uri="{A12FA001-AC4F-418D-AE19-62706E023703}">
                      <ahyp:hlinkClr xmlns:ahyp="http://schemas.microsoft.com/office/drawing/2018/hyperlinkcolor" val="tx"/>
                    </a:ext>
                  </a:extLst>
                </a:hlinkClick>
              </a:rPr>
              <a:t>Romans 14:10-12</a:t>
            </a:r>
            <a:r>
              <a:rPr lang="en-US" b="0" i="0" dirty="0">
                <a:solidFill>
                  <a:srgbClr val="111111"/>
                </a:solidFill>
                <a:effectLst/>
                <a:latin typeface="Trebuchet MS" panose="020B0603020202020204" pitchFamily="34" charset="0"/>
              </a:rPr>
              <a:t> says that we will all stand before the judgment seat of Christ and that each one of us will give an account to God.</a:t>
            </a:r>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031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God will cast Satan, the deceiver, into "the lake of fire" that He previously prepared for the devil and his angels (Matt. 25:41).</a:t>
            </a:r>
          </a:p>
          <a:p>
            <a:endParaRPr lang="en-US" b="1" i="1" dirty="0"/>
          </a:p>
          <a:p>
            <a:r>
              <a:rPr lang="en-US" b="1" i="1" dirty="0"/>
              <a:t>Death and Hades </a:t>
            </a:r>
            <a:r>
              <a:rPr lang="en-US" b="1" i="1" dirty="0">
                <a:sym typeface="Wingdings" panose="05000000000000000000" pitchFamily="2" charset="2"/>
              </a:rPr>
              <a:t> final enemies of mankind (1 Corinthians 15 “death is swallowed up in victory!”)</a:t>
            </a:r>
          </a:p>
          <a:p>
            <a:pPr marL="171450" indent="-171450">
              <a:buFont typeface="Arial" panose="020B0604020202020204" pitchFamily="34" charset="0"/>
              <a:buChar char="•"/>
            </a:pPr>
            <a:r>
              <a:rPr lang="en-US" b="1" i="1" dirty="0">
                <a:sym typeface="Wingdings" panose="05000000000000000000" pitchFamily="2" charset="2"/>
              </a:rPr>
              <a:t>NO MORE DEATH !!!!</a:t>
            </a:r>
          </a:p>
          <a:p>
            <a:pPr marL="171450" indent="-171450">
              <a:buFont typeface="Arial" panose="020B0604020202020204" pitchFamily="34" charset="0"/>
              <a:buChar char="•"/>
            </a:pPr>
            <a:r>
              <a:rPr lang="en-US" b="1" i="1" dirty="0">
                <a:sym typeface="Wingdings" panose="05000000000000000000" pitchFamily="2" charset="2"/>
              </a:rPr>
              <a:t>ETERNAL LIFE !!!</a:t>
            </a:r>
          </a:p>
          <a:p>
            <a:pPr marL="171450" indent="-171450">
              <a:buFont typeface="Arial" panose="020B0604020202020204" pitchFamily="34" charset="0"/>
              <a:buChar char="•"/>
            </a:pPr>
            <a:r>
              <a:rPr lang="en-US" b="1" i="1" dirty="0">
                <a:sym typeface="Wingdings" panose="05000000000000000000" pitchFamily="2" charset="2"/>
              </a:rPr>
              <a:t>But only for those whose names are </a:t>
            </a:r>
            <a:r>
              <a:rPr lang="en-US" b="1" i="1" u="sng" dirty="0">
                <a:sym typeface="Wingdings" panose="05000000000000000000" pitchFamily="2" charset="2"/>
              </a:rPr>
              <a:t>found written in the book of life</a:t>
            </a:r>
            <a:r>
              <a:rPr lang="en-US" b="1" i="1" dirty="0">
                <a:sym typeface="Wingdings" panose="05000000000000000000" pitchFamily="2" charset="2"/>
              </a:rPr>
              <a:t> ! (Lamb’s Book of Life, OT: book of the living)</a:t>
            </a:r>
            <a:endParaRPr lang="en-US" b="1" i="1" dirty="0"/>
          </a:p>
          <a:p>
            <a:endParaRPr lang="en-US" b="1" i="1" dirty="0"/>
          </a:p>
          <a:p>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618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hlinkClick r:id="rId3">
                  <a:extLst>
                    <a:ext uri="{A12FA001-AC4F-418D-AE19-62706E023703}">
                      <ahyp:hlinkClr xmlns:ahyp="http://schemas.microsoft.com/office/drawing/2018/hyperlinkcolor" val="tx"/>
                    </a:ext>
                  </a:extLst>
                </a:hlinkClick>
              </a:rPr>
              <a:t>The Lamb’s Book </a:t>
            </a:r>
            <a:r>
              <a:rPr kumimoji="0" lang="en-US" sz="1200" b="1" i="0" u="none" strike="noStrike" kern="1200" cap="none" spc="0" normalizeH="0" baseline="0" noProof="0">
                <a:ln>
                  <a:noFill/>
                </a:ln>
                <a:solidFill>
                  <a:srgbClr val="625529"/>
                </a:solidFill>
                <a:effectLst/>
                <a:uLnTx/>
                <a:uFillTx/>
                <a:latin typeface="Corbel" panose="020B0503020204020204" pitchFamily="34" charset="0"/>
                <a:ea typeface="+mn-ea"/>
                <a:cs typeface="+mn-cs"/>
                <a:hlinkClick r:id="rId3">
                  <a:extLst>
                    <a:ext uri="{A12FA001-AC4F-418D-AE19-62706E023703}">
                      <ahyp:hlinkClr xmlns:ahyp="http://schemas.microsoft.com/office/drawing/2018/hyperlinkcolor" val="tx"/>
                    </a:ext>
                  </a:extLst>
                </a:hlinkClick>
              </a:rPr>
              <a:t>of Life</a:t>
            </a:r>
            <a:endPar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hlinkClick r:id="" action="ppaction://noaction">
                  <a:extLst>
                    <a:ext uri="{A12FA001-AC4F-418D-AE19-62706E023703}">
                      <ahyp:hlinkClr xmlns:ahyp="http://schemas.microsoft.com/office/drawing/2018/hyperlinkcolor" val="tx"/>
                    </a:ext>
                  </a:extLst>
                </a:hlinkClick>
              </a:rPr>
              <a:t>Luke 10:20</a:t>
            </a: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rPr>
              <a:t> </a:t>
            </a:r>
            <a:r>
              <a:rPr kumimoji="0" lang="en-US" sz="1200" b="0" i="0" u="none" strike="noStrike" kern="1200" cap="none" spc="0" normalizeH="0" baseline="0" noProof="0" dirty="0">
                <a:ln>
                  <a:noFill/>
                </a:ln>
                <a:solidFill>
                  <a:srgbClr val="444444"/>
                </a:solidFill>
                <a:effectLst/>
                <a:uLnTx/>
                <a:uFillTx/>
                <a:latin typeface="Corbel" panose="020B0503020204020204" pitchFamily="34" charset="0"/>
                <a:ea typeface="+mn-ea"/>
                <a:cs typeface="+mn-cs"/>
              </a:rPr>
              <a:t>ESV </a:t>
            </a:r>
            <a:endPar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Nevertheless, do not rejoice in this, that the spirits are subject to you, but rejoice that your names are written in heaven.”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hlinkClick r:id="rId4">
                  <a:extLst>
                    <a:ext uri="{A12FA001-AC4F-418D-AE19-62706E023703}">
                      <ahyp:hlinkClr xmlns:ahyp="http://schemas.microsoft.com/office/drawing/2018/hyperlinkcolor" val="tx"/>
                    </a:ext>
                  </a:extLst>
                </a:hlinkClick>
              </a:rPr>
              <a:t>Revelation 13:8</a:t>
            </a: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rPr>
              <a:t> </a:t>
            </a:r>
            <a:r>
              <a:rPr kumimoji="0" lang="en-US" sz="1200" b="0" i="0" u="none" strike="noStrike" kern="1200" cap="none" spc="0" normalizeH="0" baseline="0" noProof="0" dirty="0">
                <a:ln>
                  <a:noFill/>
                </a:ln>
                <a:solidFill>
                  <a:srgbClr val="444444"/>
                </a:solidFill>
                <a:effectLst/>
                <a:uLnTx/>
                <a:uFillTx/>
                <a:latin typeface="Corbel" panose="020B0503020204020204" pitchFamily="34" charset="0"/>
                <a:ea typeface="+mn-ea"/>
                <a:cs typeface="+mn-cs"/>
              </a:rPr>
              <a:t>ESV</a:t>
            </a:r>
            <a:endPar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And all who dwell on earth will worship it, everyone </a:t>
            </a:r>
            <a:r>
              <a:rPr kumimoji="0" lang="en-US" sz="1200" b="1"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whose name has not been written before the foundation of the world</a:t>
            </a: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in the </a:t>
            </a:r>
            <a:r>
              <a:rPr kumimoji="0" lang="en-US" sz="1200" b="1" i="0" u="sng" strike="noStrike" kern="1200" cap="none" spc="0" normalizeH="0" baseline="0" noProof="0" dirty="0">
                <a:ln>
                  <a:noFill/>
                </a:ln>
                <a:solidFill>
                  <a:srgbClr val="000000"/>
                </a:solidFill>
                <a:effectLst/>
                <a:uLnTx/>
                <a:uFillTx/>
                <a:latin typeface="Corbel" panose="020B0503020204020204" pitchFamily="34" charset="0"/>
                <a:ea typeface="+mn-ea"/>
                <a:cs typeface="+mn-cs"/>
              </a:rPr>
              <a:t>book of life of the Lamb who was slain</a:t>
            </a: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hlinkClick r:id="rId5">
                  <a:extLst>
                    <a:ext uri="{A12FA001-AC4F-418D-AE19-62706E023703}">
                      <ahyp:hlinkClr xmlns:ahyp="http://schemas.microsoft.com/office/drawing/2018/hyperlinkcolor" val="tx"/>
                    </a:ext>
                  </a:extLst>
                </a:hlinkClick>
              </a:rPr>
              <a:t>Revelation 21:27</a:t>
            </a: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rPr>
              <a:t> </a:t>
            </a:r>
            <a:r>
              <a:rPr kumimoji="0" lang="en-US" sz="1200" b="0" i="0" u="none" strike="noStrike" kern="1200" cap="none" spc="0" normalizeH="0" baseline="0" noProof="0" dirty="0">
                <a:ln>
                  <a:noFill/>
                </a:ln>
                <a:solidFill>
                  <a:srgbClr val="444444"/>
                </a:solidFill>
                <a:effectLst/>
                <a:uLnTx/>
                <a:uFillTx/>
                <a:latin typeface="Corbel" panose="020B0503020204020204" pitchFamily="34" charset="0"/>
                <a:ea typeface="+mn-ea"/>
                <a:cs typeface="+mn-cs"/>
              </a:rPr>
              <a:t>ESV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But nothing unclean will ever enter it, nor anyone who does what is detestable or false, but only those who are written in the </a:t>
            </a:r>
            <a:r>
              <a:rPr kumimoji="0" lang="en-US" sz="1200" b="1" i="1" u="sng" strike="noStrike" kern="1200" cap="none" spc="0" normalizeH="0" baseline="0" noProof="0" dirty="0">
                <a:ln>
                  <a:noFill/>
                </a:ln>
                <a:solidFill>
                  <a:srgbClr val="000000"/>
                </a:solidFill>
                <a:effectLst/>
                <a:uLnTx/>
                <a:uFillTx/>
                <a:latin typeface="Corbel" panose="020B0503020204020204" pitchFamily="34" charset="0"/>
                <a:ea typeface="+mn-ea"/>
                <a:cs typeface="+mn-cs"/>
              </a:rPr>
              <a:t>Lamb's book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sng"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Corbel" panose="020B0503020204020204" pitchFamily="34" charset="0"/>
                <a:ea typeface="+mn-ea"/>
                <a:cs typeface="+mn-cs"/>
              </a:rPr>
              <a:t>IS YOUR NAME WRITTEN IN THE LAMB’S BOOK OF LIFE:</a:t>
            </a:r>
            <a:r>
              <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CALL OUT TO JESUS NOW... ASK HIS FORGIVENESS AND CLEANSING... ACCEPT HIS LORDSHIP AND MERCY... BE SET FREE FROM YOUR SLAVERY TO SATAN, SELF, AND SIN... YIELD YOUR HEART TO THE FATHER... </a:t>
            </a:r>
            <a:endParaRPr kumimoji="0" lang="en-US" sz="1200" b="1" i="0" u="sng"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28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6. A CALL TO SALVATION (Rev 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Great White Throne Judgment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Lamb’s Book of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2. A CALL TO WORSHIP CHRIST (Rev 5)</a:t>
            </a:r>
          </a:p>
          <a:p>
            <a:pPr marL="171450" indent="-171450">
              <a:buFont typeface="Arial" panose="020B0604020202020204" pitchFamily="34" charset="0"/>
              <a:buChar char="•"/>
            </a:pPr>
            <a:r>
              <a:rPr lang="en-US" dirty="0"/>
              <a:t>The Lion and the Lamb has overcome by His sacrifice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3. A CALL TO OVERCOME (Rev 12) </a:t>
            </a:r>
          </a:p>
          <a:p>
            <a:pPr marL="171450" indent="-171450">
              <a:buFont typeface="Arial" panose="020B0604020202020204" pitchFamily="34" charset="0"/>
              <a:buChar char="•"/>
            </a:pPr>
            <a:r>
              <a:rPr lang="en-US" b="1" dirty="0"/>
              <a:t>Be brave in the midst of persecution</a:t>
            </a:r>
          </a:p>
          <a:p>
            <a:pPr marL="171450" indent="-171450">
              <a:buFont typeface="Arial" panose="020B0604020202020204" pitchFamily="34" charset="0"/>
              <a:buChar char="•"/>
            </a:pP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overcame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him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blood of the Lamb</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word of their testimony</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did not love their life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even when faced with death. </a:t>
            </a:r>
          </a:p>
          <a:p>
            <a:pPr marL="171450" indent="-171450">
              <a:buFont typeface="Arial" panose="020B0604020202020204" pitchFamily="34" charset="0"/>
              <a:buChar char="•"/>
            </a:pPr>
            <a:endPar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indent="0">
              <a:buFont typeface="Arial" panose="020B0604020202020204" pitchFamily="34" charset="0"/>
              <a:buNone/>
            </a:pPr>
            <a:r>
              <a:rPr lang="en-US" b="1" dirty="0"/>
              <a:t>4. A CALL TO DEDICATION AND WISDOM (Rev 13)</a:t>
            </a:r>
          </a:p>
          <a:p>
            <a:pPr marL="171450" indent="-171450">
              <a:buFont typeface="Arial" panose="020B0604020202020204" pitchFamily="34" charset="0"/>
              <a:buChar char="•"/>
            </a:pPr>
            <a:r>
              <a:rPr lang="en-US" b="0" dirty="0"/>
              <a:t>Mark of the beast vs. seal of the Living God</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5. A CALL TO CELEBRATE THE VICTORY OF CHRIST (Rev 19)</a:t>
            </a:r>
          </a:p>
          <a:p>
            <a:pPr marL="171450" indent="-171450">
              <a:buFont typeface="Arial" panose="020B0604020202020204" pitchFamily="34" charset="0"/>
              <a:buChar char="•"/>
            </a:pPr>
            <a:r>
              <a:rPr lang="en-US" b="1" dirty="0"/>
              <a:t>Hallelujah Chorus</a:t>
            </a:r>
          </a:p>
          <a:p>
            <a:pPr marL="171450" indent="-171450">
              <a:buFont typeface="Arial" panose="020B0604020202020204" pitchFamily="34" charset="0"/>
              <a:buChar char="•"/>
            </a:pPr>
            <a:r>
              <a:rPr lang="en-US" b="0" dirty="0"/>
              <a:t>The King on the White Horse</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7055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7. A CALL TO HOPE (Rev 21-22)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New heaven and earth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New Jerusalem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God in the midst!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2. A CALL TO WORSHIP CHRIST (Rev 5)</a:t>
            </a:r>
          </a:p>
          <a:p>
            <a:pPr marL="171450" indent="-171450">
              <a:buFont typeface="Arial" panose="020B0604020202020204" pitchFamily="34" charset="0"/>
              <a:buChar char="•"/>
            </a:pPr>
            <a:r>
              <a:rPr lang="en-US" dirty="0"/>
              <a:t>The Lion and the Lamb has overcome by His sacrifice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3. A CALL TO OVERCOME (Rev 12) </a:t>
            </a:r>
          </a:p>
          <a:p>
            <a:pPr marL="171450" indent="-171450">
              <a:buFont typeface="Arial" panose="020B0604020202020204" pitchFamily="34" charset="0"/>
              <a:buChar char="•"/>
            </a:pPr>
            <a:r>
              <a:rPr lang="en-US" b="1" dirty="0"/>
              <a:t>Be brave in the midst of persecution</a:t>
            </a:r>
          </a:p>
          <a:p>
            <a:pPr marL="171450" indent="-171450">
              <a:buFont typeface="Arial" panose="020B0604020202020204" pitchFamily="34" charset="0"/>
              <a:buChar char="•"/>
            </a:pP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overcame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him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blood of the Lamb</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word of their testimony</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did not love their life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even when faced with death. </a:t>
            </a:r>
          </a:p>
          <a:p>
            <a:pPr marL="171450" indent="-171450">
              <a:buFont typeface="Arial" panose="020B0604020202020204" pitchFamily="34" charset="0"/>
              <a:buChar char="•"/>
            </a:pPr>
            <a:endPar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indent="0">
              <a:buFont typeface="Arial" panose="020B0604020202020204" pitchFamily="34" charset="0"/>
              <a:buNone/>
            </a:pPr>
            <a:r>
              <a:rPr lang="en-US" b="1" dirty="0"/>
              <a:t>4. A CALL TO DEDICATION AND WISDOM (Rev 13)</a:t>
            </a:r>
          </a:p>
          <a:p>
            <a:pPr marL="171450" indent="-171450">
              <a:buFont typeface="Arial" panose="020B0604020202020204" pitchFamily="34" charset="0"/>
              <a:buChar char="•"/>
            </a:pPr>
            <a:r>
              <a:rPr lang="en-US" b="0" dirty="0"/>
              <a:t>Mark of the beast vs. seal of the Living God</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5. A CALL TO CELEBRATE THE VICTORY OF CHRIST (Rev 19)</a:t>
            </a:r>
          </a:p>
          <a:p>
            <a:pPr marL="171450" indent="-171450">
              <a:buFont typeface="Arial" panose="020B0604020202020204" pitchFamily="34" charset="0"/>
              <a:buChar char="•"/>
            </a:pPr>
            <a:r>
              <a:rPr lang="en-US" b="1" dirty="0"/>
              <a:t>Hallelujah Chorus</a:t>
            </a:r>
          </a:p>
          <a:p>
            <a:pPr marL="171450" indent="-171450">
              <a:buFont typeface="Arial" panose="020B0604020202020204" pitchFamily="34" charset="0"/>
              <a:buChar char="•"/>
            </a:pPr>
            <a:r>
              <a:rPr lang="en-US" b="0" dirty="0"/>
              <a:t>The King on the White Horse</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6. A CALL TO SALVATION (Rev 20)</a:t>
            </a:r>
          </a:p>
          <a:p>
            <a:pPr marL="171450" indent="-171450">
              <a:buFont typeface="Arial" panose="020B0604020202020204" pitchFamily="34" charset="0"/>
              <a:buChar char="•"/>
            </a:pPr>
            <a:r>
              <a:rPr lang="en-US" b="0" dirty="0"/>
              <a:t>Great White Throne Judgment</a:t>
            </a:r>
          </a:p>
          <a:p>
            <a:pPr marL="171450" indent="-171450">
              <a:buFont typeface="Arial" panose="020B0604020202020204" pitchFamily="34" charset="0"/>
              <a:buChar char="•"/>
            </a:pPr>
            <a:r>
              <a:rPr lang="en-US" b="0" dirty="0"/>
              <a:t>The Lamb’s Book of Life</a:t>
            </a:r>
          </a:p>
          <a:p>
            <a:pPr marL="171450" indent="-171450">
              <a:buFont typeface="Arial" panose="020B0604020202020204" pitchFamily="34" charset="0"/>
              <a:buChar char="•"/>
            </a:pPr>
            <a:endParaRPr lang="en-US" b="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5144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New Jerusalem </a:t>
            </a:r>
            <a:r>
              <a:rPr lang="en-US" b="0" i="1" dirty="0">
                <a:sym typeface="Wingdings" panose="05000000000000000000" pitchFamily="2" charset="2"/>
              </a:rPr>
              <a:t> </a:t>
            </a:r>
            <a:r>
              <a:rPr lang="en-US" b="0" i="0" dirty="0">
                <a:sym typeface="Wingdings" panose="05000000000000000000" pitchFamily="2" charset="2"/>
              </a:rPr>
              <a:t>contrasted with Babylon, the great whore !!</a:t>
            </a:r>
            <a:endParaRPr lang="en-US" b="0" i="1" dirty="0"/>
          </a:p>
          <a:p>
            <a:endParaRPr lang="en-US" b="0" i="1" dirty="0"/>
          </a:p>
          <a:p>
            <a:endParaRPr lang="en-US" b="0" i="1" dirty="0"/>
          </a:p>
          <a:p>
            <a:r>
              <a:rPr lang="en-US" b="0" i="1" dirty="0"/>
              <a:t>No longer any sea == </a:t>
            </a:r>
            <a:r>
              <a:rPr lang="en-US" b="0" i="0" dirty="0"/>
              <a:t>the sea was a symbol of separation and danger ! ALSO. No need for sea commerce... Sustainable through tree of life and fresh water coming from the throne and light from the Lord and the Lamb (Revelation 22:1-2) !</a:t>
            </a:r>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3458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dirty="0"/>
              <a:t>ADVENT MESSAGE</a:t>
            </a:r>
            <a:r>
              <a:rPr lang="en-US" b="0" i="1" dirty="0"/>
              <a:t>: </a:t>
            </a:r>
            <a:r>
              <a:rPr lang="en-US" b="0" i="0" dirty="0"/>
              <a:t>threefold COMING of Christ:</a:t>
            </a:r>
          </a:p>
          <a:p>
            <a:pPr marL="171450" indent="-171450">
              <a:buFont typeface="Arial" panose="020B0604020202020204" pitchFamily="34" charset="0"/>
              <a:buChar char="•"/>
            </a:pPr>
            <a:r>
              <a:rPr lang="en-US" b="0" i="0" dirty="0"/>
              <a:t>Jesus came and dwelt among us </a:t>
            </a:r>
            <a:r>
              <a:rPr lang="en-US" b="0" i="0" dirty="0">
                <a:sym typeface="Wingdings" panose="05000000000000000000" pitchFamily="2" charset="2"/>
              </a:rPr>
              <a:t> Immanuel == God with us</a:t>
            </a:r>
          </a:p>
          <a:p>
            <a:pPr marL="628650" lvl="1" indent="-171450">
              <a:buFont typeface="Arial" panose="020B0604020202020204" pitchFamily="34" charset="0"/>
              <a:buChar char="•"/>
            </a:pPr>
            <a:r>
              <a:rPr lang="en-US" b="0" i="0" dirty="0">
                <a:sym typeface="Wingdings" panose="05000000000000000000" pitchFamily="2" charset="2"/>
              </a:rPr>
              <a:t>PURPOSE: TO SAVE SINNERS</a:t>
            </a:r>
          </a:p>
          <a:p>
            <a:pPr marL="171450" indent="-171450">
              <a:buFont typeface="Arial" panose="020B0604020202020204" pitchFamily="34" charset="0"/>
              <a:buChar char="•"/>
            </a:pPr>
            <a:r>
              <a:rPr lang="en-US" b="0" i="0" dirty="0">
                <a:sym typeface="Wingdings" panose="05000000000000000000" pitchFamily="2" charset="2"/>
              </a:rPr>
              <a:t>Jesus came through indwelling Holy Spirit   God in us (Colossians 1 </a:t>
            </a:r>
            <a:r>
              <a:rPr lang="en-US" b="1" i="1" dirty="0">
                <a:sym typeface="Wingdings" panose="05000000000000000000" pitchFamily="2" charset="2"/>
              </a:rPr>
              <a:t>Christ in you, the hope of glory</a:t>
            </a:r>
            <a:r>
              <a:rPr lang="en-US" b="1" i="0" dirty="0">
                <a:sym typeface="Wingdings" panose="05000000000000000000" pitchFamily="2" charset="2"/>
              </a:rPr>
              <a:t> == mystery)</a:t>
            </a:r>
          </a:p>
          <a:p>
            <a:pPr marL="628650" lvl="1" indent="-171450">
              <a:buFont typeface="Arial" panose="020B0604020202020204" pitchFamily="34" charset="0"/>
              <a:buChar char="•"/>
            </a:pPr>
            <a:r>
              <a:rPr lang="en-US" b="0" i="0" dirty="0">
                <a:sym typeface="Wingdings" panose="05000000000000000000" pitchFamily="2" charset="2"/>
              </a:rPr>
              <a:t>PURPOSE: TO SANCTIFY SAINTS AND CONVICT OF SIN, RIGHTEOUSNESS AND JUDGMENT</a:t>
            </a:r>
          </a:p>
          <a:p>
            <a:pPr marL="171450" indent="-171450">
              <a:buFont typeface="Arial" panose="020B0604020202020204" pitchFamily="34" charset="0"/>
              <a:buChar char="•"/>
            </a:pPr>
            <a:r>
              <a:rPr lang="en-US" b="0" i="0" dirty="0">
                <a:sym typeface="Wingdings" panose="05000000000000000000" pitchFamily="2" charset="2"/>
              </a:rPr>
              <a:t>Jesus will come again to take us to Himself (John 14: </a:t>
            </a:r>
            <a:r>
              <a:rPr lang="en-US" b="1" i="1" dirty="0">
                <a:sym typeface="Wingdings" panose="05000000000000000000" pitchFamily="2" charset="2"/>
              </a:rPr>
              <a:t>where I am, you will be also</a:t>
            </a:r>
            <a:r>
              <a:rPr lang="en-US" b="0" i="0" dirty="0">
                <a:sym typeface="Wingdings" panose="05000000000000000000" pitchFamily="2" charset="2"/>
              </a:rPr>
              <a:t>)   Us with God == He will dwell among us and be our tabernacle (dwelling place)</a:t>
            </a:r>
          </a:p>
          <a:p>
            <a:pPr marL="628650" lvl="1" indent="-171450">
              <a:buFont typeface="Arial" panose="020B0604020202020204" pitchFamily="34" charset="0"/>
              <a:buChar char="•"/>
            </a:pPr>
            <a:r>
              <a:rPr lang="en-US" b="0" i="0" dirty="0">
                <a:sym typeface="Wingdings" panose="05000000000000000000" pitchFamily="2" charset="2"/>
              </a:rPr>
              <a:t>PURPOSE: TO SETTLE US IN HIS PRESENCE == IN HIS HOUSEHOLD</a:t>
            </a:r>
          </a:p>
          <a:p>
            <a:pPr marL="628650" lvl="1" indent="-171450">
              <a:buFont typeface="Arial" panose="020B0604020202020204" pitchFamily="34" charset="0"/>
              <a:buChar char="•"/>
            </a:pPr>
            <a:endParaRPr lang="en-US" b="0" i="0" dirty="0">
              <a:sym typeface="Wingdings" panose="05000000000000000000" pitchFamily="2" charset="2"/>
            </a:endParaRPr>
          </a:p>
          <a:p>
            <a:pPr marL="0" lvl="0" indent="0">
              <a:buFont typeface="Arial" panose="020B0604020202020204" pitchFamily="34" charset="0"/>
              <a:buNone/>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God Himself will be among them, 4 and </a:t>
            </a:r>
          </a:p>
          <a:p>
            <a:pPr marL="0" lvl="0" indent="0">
              <a:buFont typeface="Arial" panose="020B0604020202020204" pitchFamily="34" charset="0"/>
              <a:buNone/>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He will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wipe away every tear</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from their eyes;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 NO TEARS IN HEAVEN OR JUST COMFORTED IMMEDIATELY WHEN THEY FALL???</a:t>
            </a:r>
            <a:endPar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457200" lvl="0" indent="-457200">
              <a:buFont typeface="Arial" panose="020B0604020202020204" pitchFamily="34" charset="0"/>
              <a:buChar cha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and there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will no longer be </a:t>
            </a:r>
          </a:p>
          <a:p>
            <a:pPr marL="914400" lvl="1" indent="-457200">
              <a:buFont typeface="Arial" panose="020B0604020202020204" pitchFamily="34" charset="0"/>
              <a:buChar char="•"/>
            </a:pP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any </a:t>
            </a:r>
            <a:r>
              <a:rPr kumimoji="0" lang="en-US" sz="3200" b="1" i="1" u="sng" strike="noStrike" kern="1200" cap="none" spc="0" normalizeH="0" baseline="0" noProof="0" dirty="0">
                <a:ln>
                  <a:noFill/>
                </a:ln>
                <a:solidFill>
                  <a:prstClr val="black"/>
                </a:solidFill>
                <a:effectLst/>
                <a:uLnTx/>
                <a:uFillTx/>
                <a:latin typeface="Trebuchet MS" panose="020B0603020202020204"/>
                <a:ea typeface="+mn-ea"/>
                <a:cs typeface="+mn-cs"/>
              </a:rPr>
              <a:t>death</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p>
          <a:p>
            <a:pPr marL="914400" lvl="1" indent="-457200">
              <a:buFont typeface="Arial" panose="020B0604020202020204" pitchFamily="34" charset="0"/>
              <a:buChar cha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any </a:t>
            </a:r>
            <a:r>
              <a:rPr kumimoji="0" lang="en-US" sz="3200" b="1" i="1" u="sng" strike="noStrike" kern="1200" cap="none" spc="0" normalizeH="0" baseline="0" noProof="0" dirty="0">
                <a:ln>
                  <a:noFill/>
                </a:ln>
                <a:solidFill>
                  <a:prstClr val="black"/>
                </a:solidFill>
                <a:effectLst/>
                <a:uLnTx/>
                <a:uFillTx/>
                <a:latin typeface="Trebuchet MS" panose="020B0603020202020204"/>
                <a:ea typeface="+mn-ea"/>
                <a:cs typeface="+mn-cs"/>
              </a:rPr>
              <a:t>mourning</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or </a:t>
            </a:r>
          </a:p>
          <a:p>
            <a:pPr marL="914400" lvl="1" indent="-457200">
              <a:buFont typeface="Arial" panose="020B0604020202020204" pitchFamily="34" charset="0"/>
              <a:buChar char="•"/>
            </a:pPr>
            <a:r>
              <a:rPr kumimoji="0" lang="en-US" sz="3200" b="1" i="1" u="sng" strike="noStrike" kern="1200" cap="none" spc="0" normalizeH="0" baseline="0" noProof="0" dirty="0">
                <a:ln>
                  <a:noFill/>
                </a:ln>
                <a:solidFill>
                  <a:prstClr val="black"/>
                </a:solidFill>
                <a:effectLst/>
                <a:uLnTx/>
                <a:uFillTx/>
                <a:latin typeface="Trebuchet MS" panose="020B0603020202020204"/>
                <a:ea typeface="+mn-ea"/>
                <a:cs typeface="+mn-cs"/>
              </a:rPr>
              <a:t>crying</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or </a:t>
            </a:r>
          </a:p>
          <a:p>
            <a:pPr marL="914400" lvl="1" indent="-457200">
              <a:buFont typeface="Arial" panose="020B0604020202020204" pitchFamily="34" charset="0"/>
              <a:buChar char="•"/>
            </a:pPr>
            <a:r>
              <a:rPr kumimoji="0" lang="en-US" sz="3200" b="1" i="1" u="sng" strike="noStrike" kern="1200" cap="none" spc="0" normalizeH="0" baseline="0" noProof="0" dirty="0">
                <a:ln>
                  <a:noFill/>
                </a:ln>
                <a:solidFill>
                  <a:prstClr val="black"/>
                </a:solidFill>
                <a:effectLst/>
                <a:uLnTx/>
                <a:uFillTx/>
                <a:latin typeface="Trebuchet MS" panose="020B0603020202020204"/>
                <a:ea typeface="+mn-ea"/>
                <a:cs typeface="+mn-cs"/>
              </a:rPr>
              <a:t>pain</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p>
          <a:p>
            <a:pPr marL="457200" lvl="0" indent="-457200">
              <a:buFont typeface="Arial" panose="020B0604020202020204" pitchFamily="34" charset="0"/>
              <a:buChar cha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the </a:t>
            </a:r>
            <a:r>
              <a:rPr kumimoji="0" lang="en-US" sz="3200" b="1" i="1" u="sng" strike="noStrike" kern="1200" cap="none" spc="0" normalizeH="0" baseline="0" noProof="0" dirty="0">
                <a:ln>
                  <a:noFill/>
                </a:ln>
                <a:solidFill>
                  <a:prstClr val="black"/>
                </a:solidFill>
                <a:effectLst/>
                <a:uLnTx/>
                <a:uFillTx/>
                <a:latin typeface="Trebuchet MS" panose="020B0603020202020204"/>
                <a:ea typeface="+mn-ea"/>
                <a:cs typeface="+mn-cs"/>
              </a:rPr>
              <a:t>first things</a:t>
            </a:r>
            <a:r>
              <a:rPr kumimoji="0" lang="en-US" sz="3200" b="1" i="1"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have </a:t>
            </a:r>
            <a:r>
              <a:rPr kumimoji="0" lang="en-US" sz="3200" b="1" i="1" u="sng" strike="noStrike" kern="1200" cap="none" spc="0" normalizeH="0" baseline="0" noProof="0" dirty="0">
                <a:ln>
                  <a:noFill/>
                </a:ln>
                <a:solidFill>
                  <a:prstClr val="black"/>
                </a:solidFill>
                <a:effectLst/>
                <a:uLnTx/>
                <a:uFillTx/>
                <a:latin typeface="Trebuchet MS" panose="020B0603020202020204"/>
                <a:ea typeface="+mn-ea"/>
                <a:cs typeface="+mn-cs"/>
              </a:rPr>
              <a:t>passed away</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  (FIRST THINGS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sym typeface="Wingdings" panose="05000000000000000000" pitchFamily="2" charset="2"/>
              </a:rPr>
              <a:t> TEMPORARY) ... Again, “so be brave in face of persecution”</a:t>
            </a:r>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565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Newport</a:t>
            </a:r>
            <a:r>
              <a:rPr lang="en-US" dirty="0"/>
              <a:t> (305) “God takes Israel and the church through the stages of the earthly Jerusalem, the heavenly Jerusalem, and the new Jerusalem in order to teach them that humanity’s dream of a holy city is not a delusion. Rather, the holy city is the goal toward which redeemed people, salvation history, and the whole creation move.”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1155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7. A CALL TO HOPE (Rev 21-22)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New heaven and earth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New Jerusalem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God in the midst!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2. A CALL TO WORSHIP CHRIST (Rev 5)</a:t>
            </a:r>
          </a:p>
          <a:p>
            <a:pPr marL="171450" indent="-171450">
              <a:buFont typeface="Arial" panose="020B0604020202020204" pitchFamily="34" charset="0"/>
              <a:buChar char="•"/>
            </a:pPr>
            <a:r>
              <a:rPr lang="en-US" dirty="0"/>
              <a:t>The Lion and the Lamb has overcome by His sacrifice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3. A CALL TO OVERCOME (Rev 12) </a:t>
            </a:r>
          </a:p>
          <a:p>
            <a:pPr marL="171450" indent="-171450">
              <a:buFont typeface="Arial" panose="020B0604020202020204" pitchFamily="34" charset="0"/>
              <a:buChar char="•"/>
            </a:pPr>
            <a:r>
              <a:rPr lang="en-US" b="1" dirty="0"/>
              <a:t>Be brave in the midst of persecution</a:t>
            </a:r>
          </a:p>
          <a:p>
            <a:pPr marL="171450" indent="-171450">
              <a:buFont typeface="Arial" panose="020B0604020202020204" pitchFamily="34" charset="0"/>
              <a:buChar char="•"/>
            </a:pP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overcame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him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blood of the Lamb</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word of their testimony</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did not love their life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even when faced with death. </a:t>
            </a:r>
          </a:p>
          <a:p>
            <a:pPr marL="171450" indent="-171450">
              <a:buFont typeface="Arial" panose="020B0604020202020204" pitchFamily="34" charset="0"/>
              <a:buChar char="•"/>
            </a:pPr>
            <a:endPar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indent="0">
              <a:buFont typeface="Arial" panose="020B0604020202020204" pitchFamily="34" charset="0"/>
              <a:buNone/>
            </a:pPr>
            <a:r>
              <a:rPr lang="en-US" b="1" dirty="0"/>
              <a:t>4. A CALL TO DEDICATION AND WISDOM (Rev 13)</a:t>
            </a:r>
          </a:p>
          <a:p>
            <a:pPr marL="171450" indent="-171450">
              <a:buFont typeface="Arial" panose="020B0604020202020204" pitchFamily="34" charset="0"/>
              <a:buChar char="•"/>
            </a:pPr>
            <a:r>
              <a:rPr lang="en-US" b="0" dirty="0"/>
              <a:t>Mark of the beast vs. seal of the Living God</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5. A CALL TO CELEBRATE THE VICTORY OF CHRIST (Rev 19)</a:t>
            </a:r>
          </a:p>
          <a:p>
            <a:pPr marL="171450" indent="-171450">
              <a:buFont typeface="Arial" panose="020B0604020202020204" pitchFamily="34" charset="0"/>
              <a:buChar char="•"/>
            </a:pPr>
            <a:r>
              <a:rPr lang="en-US" b="1" dirty="0"/>
              <a:t>Hallelujah Chorus</a:t>
            </a:r>
          </a:p>
          <a:p>
            <a:pPr marL="171450" indent="-171450">
              <a:buFont typeface="Arial" panose="020B0604020202020204" pitchFamily="34" charset="0"/>
              <a:buChar char="•"/>
            </a:pPr>
            <a:r>
              <a:rPr lang="en-US" b="0" dirty="0"/>
              <a:t>The King on the White Horse</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6. A CALL TO SALVATION (Rev 20)</a:t>
            </a:r>
          </a:p>
          <a:p>
            <a:pPr marL="171450" indent="-171450">
              <a:buFont typeface="Arial" panose="020B0604020202020204" pitchFamily="34" charset="0"/>
              <a:buChar char="•"/>
            </a:pPr>
            <a:r>
              <a:rPr lang="en-US" b="0" dirty="0"/>
              <a:t>Great White Throne Judgment</a:t>
            </a:r>
          </a:p>
          <a:p>
            <a:pPr marL="171450" indent="-171450">
              <a:buFont typeface="Arial" panose="020B0604020202020204" pitchFamily="34" charset="0"/>
              <a:buChar char="•"/>
            </a:pPr>
            <a:r>
              <a:rPr lang="en-US" b="0" dirty="0"/>
              <a:t>The Lamb’s Book of Life</a:t>
            </a:r>
          </a:p>
          <a:p>
            <a:pPr marL="171450" indent="-171450">
              <a:buFont typeface="Arial" panose="020B0604020202020204" pitchFamily="34" charset="0"/>
              <a:buChar char="•"/>
            </a:pPr>
            <a:endParaRPr lang="en-US" b="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845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Prayers:</a:t>
            </a:r>
          </a:p>
          <a:p>
            <a:r>
              <a:rPr lang="en-US" dirty="0"/>
              <a:t>Pray for church and our mission to share the Gospel... Vision for post Covid-19 ministry</a:t>
            </a:r>
          </a:p>
          <a:p>
            <a:endParaRPr lang="en-US" dirty="0"/>
          </a:p>
          <a:p>
            <a:r>
              <a:rPr lang="en-US" dirty="0"/>
              <a:t>Youth Minister search team interview</a:t>
            </a:r>
          </a:p>
          <a:p>
            <a:pPr marL="171450" indent="-171450">
              <a:buFont typeface="Arial" panose="020B0604020202020204" pitchFamily="34" charset="0"/>
              <a:buChar char="•"/>
            </a:pPr>
            <a:r>
              <a:rPr lang="en-US" dirty="0"/>
              <a:t>I’m going to step over to the Youth Gathering during the next few weeks, maybe months for support</a:t>
            </a:r>
          </a:p>
          <a:p>
            <a:pPr marL="171450" indent="-171450">
              <a:buFont typeface="Arial" panose="020B0604020202020204" pitchFamily="34" charset="0"/>
              <a:buChar char="•"/>
            </a:pPr>
            <a:r>
              <a:rPr lang="en-US" dirty="0"/>
              <a:t>Begin opening the gym for them to hang out at 5:30 pm</a:t>
            </a:r>
          </a:p>
          <a:p>
            <a:pPr marL="171450" indent="-171450">
              <a:buFont typeface="Arial" panose="020B0604020202020204" pitchFamily="34" charset="0"/>
              <a:buChar char="•"/>
            </a:pPr>
            <a:r>
              <a:rPr lang="en-US" dirty="0"/>
              <a:t>Need another adult who can take temps and be there as a support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047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r>
              <a:rPr lang="en-US" b="1" u="none" dirty="0"/>
              <a:t>  </a:t>
            </a:r>
            <a:r>
              <a:rPr lang="en-US" b="1" u="none" dirty="0">
                <a:sym typeface="Wingdings" panose="05000000000000000000" pitchFamily="2" charset="2"/>
              </a:rPr>
              <a:t>  </a:t>
            </a:r>
            <a:r>
              <a:rPr lang="en-US" b="1" u="none" dirty="0" err="1">
                <a:sym typeface="Wingdings" panose="05000000000000000000" pitchFamily="2" charset="2"/>
              </a:rPr>
              <a:t>Marolyn</a:t>
            </a:r>
            <a:r>
              <a:rPr lang="en-US" b="1" u="none" dirty="0">
                <a:sym typeface="Wingdings" panose="05000000000000000000" pitchFamily="2" charset="2"/>
              </a:rPr>
              <a:t>  I guess I should have stopped at 7 thoughts... But I didn’t!!!</a:t>
            </a:r>
            <a:endParaRPr lang="en-US" b="1"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8. A CALL TO PRAYER AND EVANGELISM (Rev 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Spirit and Bride (church) say: “Come.”  Evangelistic sermon!!!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Amen. Come Lord Jesus.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Evangelical prayer!!!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Come </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The first and last word of the church. Our message and our prayer!!!</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2. A CALL TO WORSHIP CHRIST (Rev 5)</a:t>
            </a:r>
          </a:p>
          <a:p>
            <a:pPr marL="171450" indent="-171450">
              <a:buFont typeface="Arial" panose="020B0604020202020204" pitchFamily="34" charset="0"/>
              <a:buChar char="•"/>
            </a:pPr>
            <a:r>
              <a:rPr lang="en-US" dirty="0"/>
              <a:t>The Lion and the Lamb has overcome by His sacrifice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3. A CALL TO OVERCOME (Rev 12) </a:t>
            </a:r>
          </a:p>
          <a:p>
            <a:pPr marL="171450" indent="-171450">
              <a:buFont typeface="Arial" panose="020B0604020202020204" pitchFamily="34" charset="0"/>
              <a:buChar char="•"/>
            </a:pPr>
            <a:r>
              <a:rPr lang="en-US" b="1" dirty="0"/>
              <a:t>Be brave in the midst of persecution</a:t>
            </a:r>
          </a:p>
          <a:p>
            <a:pPr marL="171450" indent="-171450">
              <a:buFont typeface="Arial" panose="020B0604020202020204" pitchFamily="34" charset="0"/>
              <a:buChar char="•"/>
            </a:pP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overcame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him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blood of the Lamb</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word of their testimony</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did not love their life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even when faced with death. </a:t>
            </a:r>
          </a:p>
          <a:p>
            <a:pPr marL="171450" indent="-171450">
              <a:buFont typeface="Arial" panose="020B0604020202020204" pitchFamily="34" charset="0"/>
              <a:buChar char="•"/>
            </a:pPr>
            <a:endPar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indent="0">
              <a:buFont typeface="Arial" panose="020B0604020202020204" pitchFamily="34" charset="0"/>
              <a:buNone/>
            </a:pPr>
            <a:r>
              <a:rPr lang="en-US" b="1" dirty="0"/>
              <a:t>4. A CALL TO DEDICATION AND WISDOM (Rev 13)</a:t>
            </a:r>
          </a:p>
          <a:p>
            <a:pPr marL="171450" indent="-171450">
              <a:buFont typeface="Arial" panose="020B0604020202020204" pitchFamily="34" charset="0"/>
              <a:buChar char="•"/>
            </a:pPr>
            <a:r>
              <a:rPr lang="en-US" b="0" dirty="0"/>
              <a:t>Mark of the beast vs. seal of the Living God</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5. A CALL TO CELEBRATE THE VICTORY OF CHRIST (Rev 19)</a:t>
            </a:r>
          </a:p>
          <a:p>
            <a:pPr marL="171450" indent="-171450">
              <a:buFont typeface="Arial" panose="020B0604020202020204" pitchFamily="34" charset="0"/>
              <a:buChar char="•"/>
            </a:pPr>
            <a:r>
              <a:rPr lang="en-US" b="1" dirty="0"/>
              <a:t>Hallelujah Chorus</a:t>
            </a:r>
          </a:p>
          <a:p>
            <a:pPr marL="171450" indent="-171450">
              <a:buFont typeface="Arial" panose="020B0604020202020204" pitchFamily="34" charset="0"/>
              <a:buChar char="•"/>
            </a:pPr>
            <a:r>
              <a:rPr lang="en-US" b="0" dirty="0"/>
              <a:t>The King on the White Horse</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6. A CALL TO SALVATION (Rev 20)</a:t>
            </a:r>
          </a:p>
          <a:p>
            <a:pPr marL="171450" indent="-171450">
              <a:buFont typeface="Arial" panose="020B0604020202020204" pitchFamily="34" charset="0"/>
              <a:buChar char="•"/>
            </a:pPr>
            <a:r>
              <a:rPr lang="en-US" b="0" dirty="0"/>
              <a:t>Great White Throne Judgment</a:t>
            </a:r>
          </a:p>
          <a:p>
            <a:pPr marL="171450" indent="-171450">
              <a:buFont typeface="Arial" panose="020B0604020202020204" pitchFamily="34" charset="0"/>
              <a:buChar char="•"/>
            </a:pPr>
            <a:r>
              <a:rPr lang="en-US" b="0" dirty="0"/>
              <a:t>The Lamb’s Book of Life</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7. A CALL TO HOPE (Rev 21-22)</a:t>
            </a:r>
          </a:p>
          <a:p>
            <a:pPr marL="171450" indent="-171450">
              <a:buFont typeface="Arial" panose="020B0604020202020204" pitchFamily="34" charset="0"/>
              <a:buChar char="•"/>
            </a:pPr>
            <a:r>
              <a:rPr lang="en-US" b="0" dirty="0"/>
              <a:t>New heaven and earth</a:t>
            </a:r>
          </a:p>
          <a:p>
            <a:pPr marL="171450" indent="-171450">
              <a:buFont typeface="Arial" panose="020B0604020202020204" pitchFamily="34" charset="0"/>
              <a:buChar char="•"/>
            </a:pPr>
            <a:r>
              <a:rPr lang="en-US" b="0" dirty="0"/>
              <a:t>New Jerusalem</a:t>
            </a:r>
          </a:p>
          <a:p>
            <a:pPr marL="171450" indent="-171450">
              <a:buFont typeface="Arial" panose="020B0604020202020204" pitchFamily="34" charset="0"/>
              <a:buChar char="•"/>
            </a:pPr>
            <a:r>
              <a:rPr lang="en-US" b="0" dirty="0"/>
              <a:t>God in the midst! </a:t>
            </a:r>
          </a:p>
          <a:p>
            <a:pPr marL="171450" indent="-171450">
              <a:buFont typeface="Arial" panose="020B0604020202020204" pitchFamily="34" charset="0"/>
              <a:buChar char="•"/>
            </a:pPr>
            <a:endParaRPr lang="en-US" b="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4564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i="0" dirty="0">
              <a:sym typeface="Wingdings" panose="05000000000000000000" pitchFamily="2" charset="2"/>
            </a:endParaRPr>
          </a:p>
          <a:p>
            <a:pPr marL="0" indent="0">
              <a:buFont typeface="Arial" panose="020B0604020202020204" pitchFamily="34" charset="0"/>
              <a:buNone/>
            </a:pPr>
            <a:r>
              <a:rPr lang="en-US" b="0" i="0" dirty="0">
                <a:sym typeface="Wingdings" panose="05000000000000000000" pitchFamily="2" charset="2"/>
              </a:rPr>
              <a:t>Spirit and Bride (church) say: “Come</a:t>
            </a:r>
            <a:r>
              <a:rPr lang="en-US" b="1" i="0" u="none" dirty="0">
                <a:sym typeface="Wingdings" panose="05000000000000000000" pitchFamily="2" charset="2"/>
              </a:rPr>
              <a:t>.”  </a:t>
            </a:r>
            <a:r>
              <a:rPr lang="en-US" b="1" i="0" u="sng" dirty="0">
                <a:sym typeface="Wingdings" panose="05000000000000000000" pitchFamily="2" charset="2"/>
              </a:rPr>
              <a:t>Evangelistic sermon</a:t>
            </a:r>
            <a:r>
              <a:rPr lang="en-US" b="1" i="0" u="none" dirty="0">
                <a:sym typeface="Wingdings" panose="05000000000000000000" pitchFamily="2" charset="2"/>
              </a:rPr>
              <a:t>!!! </a:t>
            </a:r>
          </a:p>
          <a:p>
            <a:pPr marL="0" indent="0">
              <a:buFont typeface="Arial" panose="020B0604020202020204" pitchFamily="34" charset="0"/>
              <a:buNone/>
            </a:pPr>
            <a:r>
              <a:rPr lang="en-US" b="0" i="0" dirty="0">
                <a:sym typeface="Wingdings" panose="05000000000000000000" pitchFamily="2" charset="2"/>
              </a:rPr>
              <a:t>The one who </a:t>
            </a:r>
            <a:r>
              <a:rPr lang="en-US" b="1" i="0" dirty="0">
                <a:sym typeface="Wingdings" panose="05000000000000000000" pitchFamily="2" charset="2"/>
              </a:rPr>
              <a:t>hears</a:t>
            </a:r>
            <a:r>
              <a:rPr lang="en-US" b="0" i="0" dirty="0">
                <a:sym typeface="Wingdings" panose="05000000000000000000" pitchFamily="2" charset="2"/>
              </a:rPr>
              <a:t> = believes the Gospel and is converted  then joins in sharing the Good News:  “Come to Jesus”</a:t>
            </a:r>
          </a:p>
          <a:p>
            <a:pPr marL="0" indent="0">
              <a:buFont typeface="Arial" panose="020B0604020202020204" pitchFamily="34" charset="0"/>
              <a:buNone/>
            </a:pPr>
            <a:r>
              <a:rPr lang="en-US" b="0" i="0" dirty="0">
                <a:sym typeface="Wingdings" panose="05000000000000000000" pitchFamily="2" charset="2"/>
              </a:rPr>
              <a:t>The one who is </a:t>
            </a:r>
            <a:r>
              <a:rPr lang="en-US" b="1" i="0" dirty="0">
                <a:sym typeface="Wingdings" panose="05000000000000000000" pitchFamily="2" charset="2"/>
              </a:rPr>
              <a:t>thirsty</a:t>
            </a:r>
            <a:r>
              <a:rPr lang="en-US" b="0" i="0" dirty="0">
                <a:sym typeface="Wingdings" panose="05000000000000000000" pitchFamily="2" charset="2"/>
              </a:rPr>
              <a:t> = Isaiah 55:1 </a:t>
            </a:r>
            <a:r>
              <a:rPr lang="en-US" b="0" i="1" dirty="0">
                <a:sym typeface="Wingdings" panose="05000000000000000000" pitchFamily="2" charset="2"/>
              </a:rPr>
              <a:t>"Come, all you who are thirsty, come to the waters; and you without money, come, buy, and eat! Come, buy wine and milk without money and without cost</a:t>
            </a:r>
            <a:r>
              <a:rPr lang="en-US" b="0" i="0" dirty="0">
                <a:sym typeface="Wingdings" panose="05000000000000000000" pitchFamily="2" charset="2"/>
              </a:rPr>
              <a:t>!</a:t>
            </a:r>
          </a:p>
          <a:p>
            <a:pPr marL="0" indent="0">
              <a:buFont typeface="Arial" panose="020B0604020202020204" pitchFamily="34" charset="0"/>
              <a:buNone/>
            </a:pPr>
            <a:r>
              <a:rPr lang="en-US" b="0" i="0" dirty="0">
                <a:sym typeface="Wingdings" panose="05000000000000000000" pitchFamily="2" charset="2"/>
              </a:rPr>
              <a:t>The one who </a:t>
            </a:r>
            <a:r>
              <a:rPr lang="en-US" b="1" i="0" dirty="0">
                <a:sym typeface="Wingdings" panose="05000000000000000000" pitchFamily="2" charset="2"/>
              </a:rPr>
              <a:t>desires</a:t>
            </a:r>
            <a:r>
              <a:rPr lang="en-US" b="0" i="0" dirty="0">
                <a:sym typeface="Wingdings" panose="05000000000000000000" pitchFamily="2" charset="2"/>
              </a:rPr>
              <a:t> = </a:t>
            </a:r>
          </a:p>
          <a:p>
            <a:pPr marL="0" indent="0">
              <a:buFont typeface="Arial" panose="020B0604020202020204" pitchFamily="34" charset="0"/>
              <a:buNone/>
            </a:pPr>
            <a:endParaRPr lang="en-US" b="0" i="0" dirty="0">
              <a:sym typeface="Wingdings" panose="05000000000000000000" pitchFamily="2" charset="2"/>
            </a:endParaRPr>
          </a:p>
          <a:p>
            <a:pPr marL="0" indent="0">
              <a:buFont typeface="Arial" panose="020B0604020202020204" pitchFamily="34" charset="0"/>
              <a:buNone/>
            </a:pPr>
            <a:r>
              <a:rPr lang="en-US" b="1" i="1" dirty="0">
                <a:sym typeface="Wingdings" panose="05000000000000000000" pitchFamily="2" charset="2"/>
              </a:rPr>
              <a:t>Take the water of life without cost = </a:t>
            </a:r>
            <a:r>
              <a:rPr lang="en-US" b="0" i="0" dirty="0">
                <a:sym typeface="Wingdings" panose="05000000000000000000" pitchFamily="2" charset="2"/>
              </a:rPr>
              <a:t>still available as long as the end has not come!!!</a:t>
            </a:r>
          </a:p>
          <a:p>
            <a:pPr marL="0" indent="0">
              <a:buFont typeface="Arial" panose="020B0604020202020204" pitchFamily="34" charset="0"/>
              <a:buNone/>
            </a:pPr>
            <a:r>
              <a:rPr lang="en-US" b="1" i="0" dirty="0">
                <a:sym typeface="Wingdings" panose="05000000000000000000" pitchFamily="2" charset="2"/>
              </a:rPr>
              <a:t>John 7:37 </a:t>
            </a:r>
            <a:r>
              <a:rPr lang="en-US" b="0" i="0" dirty="0">
                <a:sym typeface="Wingdings" panose="05000000000000000000" pitchFamily="2" charset="2"/>
              </a:rPr>
              <a:t>In the last day, that great day of the feast, Jesus stood and cried, saying, If any man thirst, let him come unto me, and drink.</a:t>
            </a:r>
          </a:p>
          <a:p>
            <a:pPr marL="0" indent="0">
              <a:buFont typeface="Arial" panose="020B0604020202020204" pitchFamily="34" charset="0"/>
              <a:buNone/>
            </a:pPr>
            <a:endParaRPr lang="en-US" b="0" i="0" dirty="0">
              <a:sym typeface="Wingdings" panose="05000000000000000000" pitchFamily="2" charset="2"/>
            </a:endParaRPr>
          </a:p>
          <a:p>
            <a:pPr marL="0" indent="0">
              <a:buFont typeface="Arial" panose="020B0604020202020204" pitchFamily="34" charset="0"/>
              <a:buNone/>
            </a:pPr>
            <a:r>
              <a:rPr lang="en-US" b="0" i="0" dirty="0">
                <a:sym typeface="Wingdings" panose="05000000000000000000" pitchFamily="2" charset="2"/>
              </a:rPr>
              <a:t>Threefold “come/let him come” present imperative  urgency and availability until the end</a:t>
            </a:r>
            <a:endParaRPr lang="en-US" b="1" i="1"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2203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Jesus </a:t>
            </a:r>
            <a:r>
              <a:rPr lang="en-US" b="0" i="1" dirty="0"/>
              <a:t>: Yes, I am coming quickly.  (SOON)</a:t>
            </a:r>
          </a:p>
          <a:p>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Our prayer: </a:t>
            </a:r>
            <a:r>
              <a:rPr kumimoji="0" lang="en-US" sz="1200" b="0" i="1" u="none" strike="noStrike" kern="1200" cap="none" spc="0" normalizeH="0" baseline="0" noProof="0" dirty="0">
                <a:ln>
                  <a:noFill/>
                </a:ln>
                <a:solidFill>
                  <a:prstClr val="black"/>
                </a:solidFill>
                <a:effectLst/>
                <a:uLnTx/>
                <a:uFillTx/>
                <a:latin typeface="+mn-lt"/>
                <a:ea typeface="+mn-ea"/>
                <a:cs typeface="+mn-cs"/>
              </a:rPr>
              <a:t>Aramaic:   Maranatha </a:t>
            </a:r>
            <a:r>
              <a:rPr kumimoji="0" lang="en-US"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Come Lord Jesus</a:t>
            </a:r>
          </a:p>
          <a:p>
            <a:endParaRPr lang="en-US" b="1" i="0" u="sng" dirty="0"/>
          </a:p>
          <a:p>
            <a:r>
              <a:rPr lang="en-US" b="1" i="0" u="sng" dirty="0"/>
              <a:t>1 Corinthians 16:22 </a:t>
            </a:r>
          </a:p>
          <a:p>
            <a:r>
              <a:rPr lang="en-US" b="0" i="1" dirty="0"/>
              <a:t>21 The greeting is in my own hand—that of Paul. 22 If anyone does not love the Lord, he is to be accursed. </a:t>
            </a:r>
            <a:r>
              <a:rPr lang="en-US" b="1" i="1" u="sng" dirty="0"/>
              <a:t>Maranatha!</a:t>
            </a:r>
            <a:r>
              <a:rPr lang="en-US" b="0" i="1" dirty="0"/>
              <a:t> 23 The grace of the Lord Jesus be with you. 24 My love be with you all in Christ Jesus. Amen.</a:t>
            </a:r>
          </a:p>
          <a:p>
            <a:endParaRPr lang="en-US" b="0" i="1" dirty="0"/>
          </a:p>
          <a:p>
            <a:endParaRPr lang="en-US" b="0" i="1" dirty="0">
              <a:sym typeface="Wingdings" panose="05000000000000000000" pitchFamily="2" charset="2"/>
            </a:endParaRPr>
          </a:p>
          <a:p>
            <a:r>
              <a:rPr lang="en-US" b="0" i="1" dirty="0">
                <a:sym typeface="Wingdings" panose="05000000000000000000" pitchFamily="2" charset="2"/>
              </a:rPr>
              <a:t>NEWPORT: </a:t>
            </a:r>
            <a:r>
              <a:rPr lang="en-US" b="0" i="0" dirty="0">
                <a:sym typeface="Wingdings" panose="05000000000000000000" pitchFamily="2" charset="2"/>
              </a:rPr>
              <a:t>we live with two great prayers on our lips:</a:t>
            </a:r>
          </a:p>
          <a:p>
            <a:pPr marL="171450" indent="-171450">
              <a:buFont typeface="Arial" panose="020B0604020202020204" pitchFamily="34" charset="0"/>
              <a:buChar char="•"/>
            </a:pPr>
            <a:r>
              <a:rPr lang="en-US" b="0" i="0" dirty="0">
                <a:sym typeface="Wingdings" panose="05000000000000000000" pitchFamily="2" charset="2"/>
              </a:rPr>
              <a:t>Thy Kingdom come, Thy will be done on earth as it is in heaven</a:t>
            </a:r>
          </a:p>
          <a:p>
            <a:pPr marL="171450" indent="-171450">
              <a:buFont typeface="Arial" panose="020B0604020202020204" pitchFamily="34" charset="0"/>
              <a:buChar char="•"/>
            </a:pPr>
            <a:r>
              <a:rPr lang="en-US" b="0" i="0" dirty="0">
                <a:sym typeface="Wingdings" panose="05000000000000000000" pitchFamily="2" charset="2"/>
              </a:rPr>
              <a:t>Amen. Come Lord Jesus.</a:t>
            </a:r>
          </a:p>
          <a:p>
            <a:pPr marL="171450" indent="-171450">
              <a:buFont typeface="Arial" panose="020B0604020202020204" pitchFamily="34" charset="0"/>
              <a:buChar char="•"/>
            </a:pPr>
            <a:endParaRPr lang="en-US" b="0" i="1" dirty="0">
              <a:sym typeface="Wingdings" panose="05000000000000000000" pitchFamily="2" charset="2"/>
            </a:endParaRPr>
          </a:p>
          <a:p>
            <a:pPr marL="0" indent="0">
              <a:buFont typeface="Arial" panose="020B0604020202020204" pitchFamily="34" charset="0"/>
              <a:buNone/>
            </a:pPr>
            <a:r>
              <a:rPr lang="en-US" b="0" i="1" dirty="0">
                <a:sym typeface="Wingdings" panose="05000000000000000000" pitchFamily="2" charset="2"/>
              </a:rPr>
              <a:t>A prayer for today and a prayer for tomorrow!</a:t>
            </a:r>
            <a:endParaRPr lang="en-US" b="0" i="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9231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Jesus </a:t>
            </a:r>
            <a:r>
              <a:rPr lang="en-US" b="0" i="1" dirty="0"/>
              <a:t>: Yes, I am coming quickly.  (SOON)</a:t>
            </a:r>
          </a:p>
          <a:p>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Our prayer: </a:t>
            </a:r>
            <a:r>
              <a:rPr kumimoji="0" lang="en-US" sz="1200" b="0" i="1" u="none" strike="noStrike" kern="1200" cap="none" spc="0" normalizeH="0" baseline="0" noProof="0" dirty="0">
                <a:ln>
                  <a:noFill/>
                </a:ln>
                <a:solidFill>
                  <a:prstClr val="black"/>
                </a:solidFill>
                <a:effectLst/>
                <a:uLnTx/>
                <a:uFillTx/>
                <a:latin typeface="+mn-lt"/>
                <a:ea typeface="+mn-ea"/>
                <a:cs typeface="+mn-cs"/>
              </a:rPr>
              <a:t>Aramaic:   Maranatha </a:t>
            </a:r>
            <a:r>
              <a:rPr kumimoji="0" lang="en-US"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Come Lord Jesus</a:t>
            </a:r>
          </a:p>
          <a:p>
            <a:endParaRPr lang="en-US" b="1" i="0" u="sng" dirty="0"/>
          </a:p>
          <a:p>
            <a:r>
              <a:rPr lang="en-US" b="1" i="0" u="sng" dirty="0"/>
              <a:t>1 Corinthians 16:22 </a:t>
            </a:r>
          </a:p>
          <a:p>
            <a:r>
              <a:rPr lang="en-US" b="0" i="1" dirty="0"/>
              <a:t>21 The greeting is in my own hand—that of Paul. 22 If anyone does not love the Lord, he is to be accursed. </a:t>
            </a:r>
            <a:r>
              <a:rPr lang="en-US" b="1" i="1" u="sng" dirty="0"/>
              <a:t>Maranatha!</a:t>
            </a:r>
            <a:r>
              <a:rPr lang="en-US" b="0" i="1" dirty="0"/>
              <a:t> 23 The grace of the Lord Jesus be with you. 24 My love be with you all in Christ Jesus. Amen.</a:t>
            </a:r>
          </a:p>
          <a:p>
            <a:endParaRPr lang="en-US" b="0" i="1" dirty="0"/>
          </a:p>
          <a:p>
            <a:endParaRPr lang="en-US" b="0" i="1" dirty="0">
              <a:sym typeface="Wingdings" panose="05000000000000000000" pitchFamily="2" charset="2"/>
            </a:endParaRPr>
          </a:p>
          <a:p>
            <a:r>
              <a:rPr lang="en-US" b="0" i="1" dirty="0">
                <a:sym typeface="Wingdings" panose="05000000000000000000" pitchFamily="2" charset="2"/>
              </a:rPr>
              <a:t>NEWPORT: </a:t>
            </a:r>
            <a:r>
              <a:rPr lang="en-US" b="0" i="0" dirty="0">
                <a:sym typeface="Wingdings" panose="05000000000000000000" pitchFamily="2" charset="2"/>
              </a:rPr>
              <a:t>we live with two great prayers on our lips:</a:t>
            </a:r>
          </a:p>
          <a:p>
            <a:pPr marL="171450" indent="-171450">
              <a:buFont typeface="Arial" panose="020B0604020202020204" pitchFamily="34" charset="0"/>
              <a:buChar char="•"/>
            </a:pPr>
            <a:r>
              <a:rPr lang="en-US" b="0" i="0" dirty="0">
                <a:sym typeface="Wingdings" panose="05000000000000000000" pitchFamily="2" charset="2"/>
              </a:rPr>
              <a:t>Thy Kingdom come, Thy will be done on earth as it is in heaven</a:t>
            </a:r>
          </a:p>
          <a:p>
            <a:pPr marL="171450" indent="-171450">
              <a:buFont typeface="Arial" panose="020B0604020202020204" pitchFamily="34" charset="0"/>
              <a:buChar char="•"/>
            </a:pPr>
            <a:r>
              <a:rPr lang="en-US" b="0" i="0" dirty="0">
                <a:sym typeface="Wingdings" panose="05000000000000000000" pitchFamily="2" charset="2"/>
              </a:rPr>
              <a:t>Amen. Come Lord Jesus.</a:t>
            </a:r>
          </a:p>
          <a:p>
            <a:pPr marL="171450" indent="-171450">
              <a:buFont typeface="Arial" panose="020B0604020202020204" pitchFamily="34" charset="0"/>
              <a:buChar char="•"/>
            </a:pPr>
            <a:endParaRPr lang="en-US" b="0" i="1" dirty="0">
              <a:sym typeface="Wingdings" panose="05000000000000000000" pitchFamily="2" charset="2"/>
            </a:endParaRPr>
          </a:p>
          <a:p>
            <a:pPr marL="0" indent="0">
              <a:buFont typeface="Arial" panose="020B0604020202020204" pitchFamily="34" charset="0"/>
              <a:buNone/>
            </a:pPr>
            <a:r>
              <a:rPr lang="en-US" b="0" i="1" dirty="0">
                <a:sym typeface="Wingdings" panose="05000000000000000000" pitchFamily="2" charset="2"/>
              </a:rPr>
              <a:t>A prayer for today and a prayer for tomorrow!</a:t>
            </a:r>
            <a:endParaRPr lang="en-US" b="0" i="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5851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8. A CALL TO PRAYER AND EVANGELISM (Rev 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Spirit and Bride (church) say: “Come.”  Evangelistic sermon!!!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Amen. Come Lord Jesus.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Evangelical prayer!!!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Come </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The first and last word of the church. Our message and our prayer!!!</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2. A CALL TO WORSHIP CHRIST (Rev 5)</a:t>
            </a:r>
          </a:p>
          <a:p>
            <a:pPr marL="171450" indent="-171450">
              <a:buFont typeface="Arial" panose="020B0604020202020204" pitchFamily="34" charset="0"/>
              <a:buChar char="•"/>
            </a:pPr>
            <a:r>
              <a:rPr lang="en-US" dirty="0"/>
              <a:t>The Lion and the Lamb has overcome by His sacrifice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3. A CALL TO OVERCOME (Rev 12) </a:t>
            </a:r>
          </a:p>
          <a:p>
            <a:pPr marL="171450" indent="-171450">
              <a:buFont typeface="Arial" panose="020B0604020202020204" pitchFamily="34" charset="0"/>
              <a:buChar char="•"/>
            </a:pPr>
            <a:r>
              <a:rPr lang="en-US" b="1" dirty="0"/>
              <a:t>Be brave in the midst of persecution</a:t>
            </a:r>
          </a:p>
          <a:p>
            <a:pPr marL="171450" indent="-171450">
              <a:buFont typeface="Arial" panose="020B0604020202020204" pitchFamily="34" charset="0"/>
              <a:buChar char="•"/>
            </a:pP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overcame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him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blood of the Lamb</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word of their testimony</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did not love their life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even when faced with death. </a:t>
            </a:r>
          </a:p>
          <a:p>
            <a:pPr marL="171450" indent="-171450">
              <a:buFont typeface="Arial" panose="020B0604020202020204" pitchFamily="34" charset="0"/>
              <a:buChar char="•"/>
            </a:pPr>
            <a:endPar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indent="0">
              <a:buFont typeface="Arial" panose="020B0604020202020204" pitchFamily="34" charset="0"/>
              <a:buNone/>
            </a:pPr>
            <a:r>
              <a:rPr lang="en-US" b="1" dirty="0"/>
              <a:t>4. A CALL TO DEDICATION AND WISDOM (Rev 13)</a:t>
            </a:r>
          </a:p>
          <a:p>
            <a:pPr marL="171450" indent="-171450">
              <a:buFont typeface="Arial" panose="020B0604020202020204" pitchFamily="34" charset="0"/>
              <a:buChar char="•"/>
            </a:pPr>
            <a:r>
              <a:rPr lang="en-US" b="0" dirty="0"/>
              <a:t>Mark of the beast vs. seal of the Living God</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5. A CALL TO CELEBRATE THE VICTORY OF CHRIST (Rev 19)</a:t>
            </a:r>
          </a:p>
          <a:p>
            <a:pPr marL="171450" indent="-171450">
              <a:buFont typeface="Arial" panose="020B0604020202020204" pitchFamily="34" charset="0"/>
              <a:buChar char="•"/>
            </a:pPr>
            <a:r>
              <a:rPr lang="en-US" b="1" dirty="0"/>
              <a:t>Hallelujah Chorus</a:t>
            </a:r>
          </a:p>
          <a:p>
            <a:pPr marL="171450" indent="-171450">
              <a:buFont typeface="Arial" panose="020B0604020202020204" pitchFamily="34" charset="0"/>
              <a:buChar char="•"/>
            </a:pPr>
            <a:r>
              <a:rPr lang="en-US" b="0" dirty="0"/>
              <a:t>The King on the White Horse</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6. A CALL TO SALVATION (Rev 20)</a:t>
            </a:r>
          </a:p>
          <a:p>
            <a:pPr marL="171450" indent="-171450">
              <a:buFont typeface="Arial" panose="020B0604020202020204" pitchFamily="34" charset="0"/>
              <a:buChar char="•"/>
            </a:pPr>
            <a:r>
              <a:rPr lang="en-US" b="0" dirty="0"/>
              <a:t>Great White Throne Judgment</a:t>
            </a:r>
          </a:p>
          <a:p>
            <a:pPr marL="171450" indent="-171450">
              <a:buFont typeface="Arial" panose="020B0604020202020204" pitchFamily="34" charset="0"/>
              <a:buChar char="•"/>
            </a:pPr>
            <a:r>
              <a:rPr lang="en-US" b="0" dirty="0"/>
              <a:t>The Lamb’s Book of Life</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7. A CALL TO HOPE (Rev 21-22)</a:t>
            </a:r>
          </a:p>
          <a:p>
            <a:pPr marL="171450" indent="-171450">
              <a:buFont typeface="Arial" panose="020B0604020202020204" pitchFamily="34" charset="0"/>
              <a:buChar char="•"/>
            </a:pPr>
            <a:r>
              <a:rPr lang="en-US" b="0" dirty="0"/>
              <a:t>New heaven and earth</a:t>
            </a:r>
          </a:p>
          <a:p>
            <a:pPr marL="171450" indent="-171450">
              <a:buFont typeface="Arial" panose="020B0604020202020204" pitchFamily="34" charset="0"/>
              <a:buChar char="•"/>
            </a:pPr>
            <a:r>
              <a:rPr lang="en-US" b="0" dirty="0"/>
              <a:t>New Jerusalem</a:t>
            </a:r>
          </a:p>
          <a:p>
            <a:pPr marL="171450" indent="-171450">
              <a:buFont typeface="Arial" panose="020B0604020202020204" pitchFamily="34" charset="0"/>
              <a:buChar char="•"/>
            </a:pPr>
            <a:r>
              <a:rPr lang="en-US" b="0" dirty="0"/>
              <a:t>God in the midst! </a:t>
            </a:r>
          </a:p>
          <a:p>
            <a:pPr marL="171450" indent="-171450">
              <a:buFont typeface="Arial" panose="020B0604020202020204" pitchFamily="34" charset="0"/>
              <a:buChar char="•"/>
            </a:pPr>
            <a:endParaRPr lang="en-US" b="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2326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FINAL THOUGHTS: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8. A CALL TO PRAYER AND EVANGELISM (Rev 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Spirit and Bride (church) say: “Come.”  Evangelistic sermon!!!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Amen. Come Lord Jesus.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Evangelical prayer!!!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Come </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The first and last word of the church. Our message and our prayer!!!</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b="1" dirty="0"/>
              <a:t>1. A CALL TO COMMIT TO CHRIST (Rev 2-3)</a:t>
            </a:r>
          </a:p>
          <a:p>
            <a:pPr marL="171450" indent="-171450">
              <a:buFont typeface="Arial" panose="020B0604020202020204" pitchFamily="34" charset="0"/>
              <a:buChar char="•"/>
            </a:pPr>
            <a:r>
              <a:rPr lang="en-US" dirty="0"/>
              <a:t>Letters to the churches to endure and stand strong for Christ</a:t>
            </a:r>
          </a:p>
          <a:p>
            <a:pPr marL="171450" indent="-171450">
              <a:buFont typeface="Arial" panose="020B0604020202020204" pitchFamily="34" charset="0"/>
              <a:buChar char="•"/>
            </a:pPr>
            <a:r>
              <a:rPr lang="en-US" dirty="0"/>
              <a:t>Jesus’ INVITATION to come in and fellowship with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2. A CALL TO WORSHIP CHRIST (Rev 5)</a:t>
            </a:r>
          </a:p>
          <a:p>
            <a:pPr marL="171450" indent="-171450">
              <a:buFont typeface="Arial" panose="020B0604020202020204" pitchFamily="34" charset="0"/>
              <a:buChar char="•"/>
            </a:pPr>
            <a:r>
              <a:rPr lang="en-US" dirty="0"/>
              <a:t>The Lion and the Lamb has overcome by His sacrifice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3. A CALL TO OVERCOME (Rev 12) </a:t>
            </a:r>
          </a:p>
          <a:p>
            <a:pPr marL="171450" indent="-171450">
              <a:buFont typeface="Arial" panose="020B0604020202020204" pitchFamily="34" charset="0"/>
              <a:buChar char="•"/>
            </a:pPr>
            <a:r>
              <a:rPr lang="en-US" b="1" dirty="0"/>
              <a:t>Be brave in the midst of persecution</a:t>
            </a:r>
          </a:p>
          <a:p>
            <a:pPr marL="171450" indent="-171450">
              <a:buFont typeface="Arial" panose="020B0604020202020204" pitchFamily="34" charset="0"/>
              <a:buChar char="•"/>
            </a:pP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overcame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him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blood of the Lamb</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600" b="1" i="1" u="none" strike="noStrike" kern="1200" cap="none" spc="0" normalizeH="0" baseline="0" noProof="0" dirty="0">
                <a:ln>
                  <a:noFill/>
                </a:ln>
                <a:solidFill>
                  <a:prstClr val="white"/>
                </a:solidFill>
                <a:effectLst/>
                <a:uLnTx/>
                <a:uFillTx/>
                <a:latin typeface="Trebuchet MS" panose="020B0603020202020204"/>
                <a:ea typeface="+mn-ea"/>
                <a:cs typeface="+mn-cs"/>
              </a:rPr>
              <a:t>because of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the word of their testimony</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and they </a:t>
            </a:r>
            <a:r>
              <a:rPr kumimoji="0" lang="en-US" sz="3600" b="1" i="1" u="sng" strike="noStrike" kern="1200" cap="none" spc="0" normalizeH="0" baseline="0" noProof="0" dirty="0">
                <a:ln>
                  <a:noFill/>
                </a:ln>
                <a:solidFill>
                  <a:prstClr val="white"/>
                </a:solidFill>
                <a:effectLst/>
                <a:uLnTx/>
                <a:uFillTx/>
                <a:latin typeface="Trebuchet MS" panose="020B0603020202020204"/>
                <a:ea typeface="+mn-ea"/>
                <a:cs typeface="+mn-cs"/>
              </a:rPr>
              <a:t>did not love their life</a:t>
            </a:r>
            <a:r>
              <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rPr>
              <a:t> even when faced with death. </a:t>
            </a:r>
          </a:p>
          <a:p>
            <a:pPr marL="171450" indent="-171450">
              <a:buFont typeface="Arial" panose="020B0604020202020204" pitchFamily="34" charset="0"/>
              <a:buChar char="•"/>
            </a:pPr>
            <a:endParaRPr kumimoji="0" lang="en-US" sz="36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indent="0">
              <a:buFont typeface="Arial" panose="020B0604020202020204" pitchFamily="34" charset="0"/>
              <a:buNone/>
            </a:pPr>
            <a:r>
              <a:rPr lang="en-US" b="1" dirty="0"/>
              <a:t>4. A CALL TO DEDICATION AND WISDOM (Rev 13)</a:t>
            </a:r>
          </a:p>
          <a:p>
            <a:pPr marL="171450" indent="-171450">
              <a:buFont typeface="Arial" panose="020B0604020202020204" pitchFamily="34" charset="0"/>
              <a:buChar char="•"/>
            </a:pPr>
            <a:r>
              <a:rPr lang="en-US" b="0" dirty="0"/>
              <a:t>Mark of the beast vs. seal of the Living God</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5. A CALL TO CELEBRATE THE VICTORY OF CHRIST (Rev 19)</a:t>
            </a:r>
          </a:p>
          <a:p>
            <a:pPr marL="171450" indent="-171450">
              <a:buFont typeface="Arial" panose="020B0604020202020204" pitchFamily="34" charset="0"/>
              <a:buChar char="•"/>
            </a:pPr>
            <a:r>
              <a:rPr lang="en-US" b="1" dirty="0"/>
              <a:t>Hallelujah Chorus</a:t>
            </a:r>
          </a:p>
          <a:p>
            <a:pPr marL="171450" indent="-171450">
              <a:buFont typeface="Arial" panose="020B0604020202020204" pitchFamily="34" charset="0"/>
              <a:buChar char="•"/>
            </a:pPr>
            <a:r>
              <a:rPr lang="en-US" b="0" dirty="0"/>
              <a:t>The King on the White Horse</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6. A CALL TO SALVATION (Rev 20)</a:t>
            </a:r>
          </a:p>
          <a:p>
            <a:pPr marL="171450" indent="-171450">
              <a:buFont typeface="Arial" panose="020B0604020202020204" pitchFamily="34" charset="0"/>
              <a:buChar char="•"/>
            </a:pPr>
            <a:r>
              <a:rPr lang="en-US" b="0" dirty="0"/>
              <a:t>Great White Throne Judgment</a:t>
            </a:r>
          </a:p>
          <a:p>
            <a:pPr marL="171450" indent="-171450">
              <a:buFont typeface="Arial" panose="020B0604020202020204" pitchFamily="34" charset="0"/>
              <a:buChar char="•"/>
            </a:pPr>
            <a:r>
              <a:rPr lang="en-US" b="0" dirty="0"/>
              <a:t>The Lamb’s Book of Life</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7. A CALL TO HOPE (Rev 21-22)</a:t>
            </a:r>
          </a:p>
          <a:p>
            <a:pPr marL="171450" indent="-171450">
              <a:buFont typeface="Arial" panose="020B0604020202020204" pitchFamily="34" charset="0"/>
              <a:buChar char="•"/>
            </a:pPr>
            <a:r>
              <a:rPr lang="en-US" b="0" dirty="0"/>
              <a:t>New heaven and earth</a:t>
            </a:r>
          </a:p>
          <a:p>
            <a:pPr marL="171450" indent="-171450">
              <a:buFont typeface="Arial" panose="020B0604020202020204" pitchFamily="34" charset="0"/>
              <a:buChar char="•"/>
            </a:pPr>
            <a:r>
              <a:rPr lang="en-US" b="0" dirty="0"/>
              <a:t>New Jerusalem</a:t>
            </a:r>
          </a:p>
          <a:p>
            <a:pPr marL="171450" indent="-171450">
              <a:buFont typeface="Arial" panose="020B0604020202020204" pitchFamily="34" charset="0"/>
              <a:buChar char="•"/>
            </a:pPr>
            <a:r>
              <a:rPr lang="en-US" b="0" dirty="0"/>
              <a:t>God in the midst! </a:t>
            </a:r>
          </a:p>
          <a:p>
            <a:pPr marL="171450" indent="-171450">
              <a:buFont typeface="Arial" panose="020B0604020202020204" pitchFamily="34" charset="0"/>
              <a:buChar char="•"/>
            </a:pPr>
            <a:endParaRPr lang="en-US" b="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4842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46">
              <a:defRPr/>
            </a:pPr>
            <a:fld id="{AAC37792-3584-8F44-A228-D4CCCED21F2F}" type="slidenum">
              <a:rPr lang="en-US">
                <a:solidFill>
                  <a:prstClr val="black"/>
                </a:solidFill>
                <a:latin typeface="Calibri" panose="020F0502020204030204"/>
              </a:rPr>
              <a:pPr defTabSz="914246">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3849778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 for nation, church, youth, Gospel!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88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861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9</a:t>
            </a:fld>
            <a:endParaRPr lang="en-US"/>
          </a:p>
        </p:txBody>
      </p:sp>
    </p:spTree>
    <p:extLst>
      <p:ext uri="{BB962C8B-B14F-4D97-AF65-F5344CB8AC3E}">
        <p14:creationId xmlns:p14="http://schemas.microsoft.com/office/powerpoint/2010/main" val="431673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1912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4212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2481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12592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3480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3279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8340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1262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1/27/2021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69024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5798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395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192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4983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0684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8592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0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9835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1.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1/27/2021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7174351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microsoft.com/office/2007/relationships/media" Target="../media/media1.mp3" /><Relationship Id="rId1" Type="http://schemas.openxmlformats.org/officeDocument/2006/relationships/audio" Target="NULL" TargetMode="External" /><Relationship Id="rId6" Type="http://schemas.openxmlformats.org/officeDocument/2006/relationships/image" Target="../media/image5.png" /><Relationship Id="rId5" Type="http://schemas.openxmlformats.org/officeDocument/2006/relationships/image" Target="../media/image4.jpeg" /><Relationship Id="rId4" Type="http://schemas.openxmlformats.org/officeDocument/2006/relationships/notesSlide" Target="../notesSlides/notesSlide1.xml" /></Relationships>
</file>

<file path=ppt/slides/_rels/slide10.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3" Type="http://schemas.openxmlformats.org/officeDocument/2006/relationships/image" Target="../media/image9.jpg" /><Relationship Id="rId2" Type="http://schemas.openxmlformats.org/officeDocument/2006/relationships/notesSlide" Target="../notesSlides/notesSlide10.xml" /><Relationship Id="rId1" Type="http://schemas.openxmlformats.org/officeDocument/2006/relationships/slideLayout" Target="../slideLayouts/slideLayout7.xml" /><Relationship Id="rId4" Type="http://schemas.openxmlformats.org/officeDocument/2006/relationships/image" Target="../media/image10.png" /></Relationships>
</file>

<file path=ppt/slides/_rels/slide13.xml.rels><?xml version="1.0" encoding="UTF-8" standalone="yes"?>
<Relationships xmlns="http://schemas.openxmlformats.org/package/2006/relationships"><Relationship Id="rId3" Type="http://schemas.openxmlformats.org/officeDocument/2006/relationships/image" Target="../media/image11.jpg" /><Relationship Id="rId2" Type="http://schemas.openxmlformats.org/officeDocument/2006/relationships/notesSlide" Target="../notesSlides/notesSlide11.xml"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3" Type="http://schemas.openxmlformats.org/officeDocument/2006/relationships/image" Target="../media/image11.jpg" /><Relationship Id="rId2" Type="http://schemas.openxmlformats.org/officeDocument/2006/relationships/notesSlide" Target="../notesSlides/notesSlide12.xml"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hyperlink" Target="http://www.faithprinceton.org/" TargetMode="External"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17.xm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18.xml"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notesSlide" Target="../notesSlides/notesSlide19.xml"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notesSlide" Target="../notesSlides/notesSlide23.xml"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3.xml"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notesSlide" Target="../notesSlides/notesSlide24.xml"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25.xml"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26.xml"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19.jpg" /><Relationship Id="rId2" Type="http://schemas.openxmlformats.org/officeDocument/2006/relationships/notesSlide" Target="../notesSlides/notesSlide28.xml"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image" Target="../media/image20.jpg" /><Relationship Id="rId2" Type="http://schemas.openxmlformats.org/officeDocument/2006/relationships/notesSlide" Target="../notesSlides/notesSlide30.xml"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31.xml"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32.xml"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21.jpg" /><Relationship Id="rId2" Type="http://schemas.openxmlformats.org/officeDocument/2006/relationships/notesSlide" Target="../notesSlides/notesSlide34.xml"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35.xml"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36.xml"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3" Type="http://schemas.openxmlformats.org/officeDocument/2006/relationships/image" Target="../media/image22.gif" /><Relationship Id="rId2" Type="http://schemas.openxmlformats.org/officeDocument/2006/relationships/notesSlide" Target="../notesSlides/notesSlide38.xml" /><Relationship Id="rId1" Type="http://schemas.openxmlformats.org/officeDocument/2006/relationships/slideLayout" Target="../slideLayouts/slideLayout7.xml" /><Relationship Id="rId5" Type="http://schemas.openxmlformats.org/officeDocument/2006/relationships/image" Target="../media/image24.jpg" /><Relationship Id="rId4" Type="http://schemas.openxmlformats.org/officeDocument/2006/relationships/image" Target="../media/image23.jpg" /></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 /><Relationship Id="rId1" Type="http://schemas.openxmlformats.org/officeDocument/2006/relationships/slideLayout" Target="../slideLayouts/slideLayout7.xml" /></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 /><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41.xml"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42.xml"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 /><Relationship Id="rId1" Type="http://schemas.openxmlformats.org/officeDocument/2006/relationships/slideLayout" Target="../slideLayouts/slideLayout6.xml" /></Relationships>
</file>

<file path=ppt/slides/_rels/slide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 /><Relationship Id="rId2" Type="http://schemas.microsoft.com/office/2007/relationships/media" Target="../media/media2.mp4" /><Relationship Id="rId1" Type="http://schemas.openxmlformats.org/officeDocument/2006/relationships/video" Target="NULL" TargetMode="External" /><Relationship Id="rId6" Type="http://schemas.openxmlformats.org/officeDocument/2006/relationships/image" Target="../media/image26.png" /><Relationship Id="rId5" Type="http://schemas.openxmlformats.org/officeDocument/2006/relationships/image" Target="../media/image25.jpg" /><Relationship Id="rId4" Type="http://schemas.openxmlformats.org/officeDocument/2006/relationships/notesSlide" Target="../notesSlides/notesSlide44.xml" /></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 /><Relationship Id="rId1" Type="http://schemas.openxmlformats.org/officeDocument/2006/relationships/slideLayout" Target="../slideLayouts/slideLayout6.xml" /></Relationships>
</file>

<file path=ppt/slides/_rels/slide52.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notesSlide" Target="../notesSlides/notesSlide46.xml" /><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notesSlide" Target="../notesSlides/notesSlide47.xml" /><Relationship Id="rId1" Type="http://schemas.openxmlformats.org/officeDocument/2006/relationships/slideLayout" Target="../slideLayouts/slideLayout7.xml" /></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 /><Relationship Id="rId1" Type="http://schemas.openxmlformats.org/officeDocument/2006/relationships/slideLayout" Target="../slideLayouts/slideLayout6.xml" /></Relationships>
</file>

<file path=ppt/slides/_rels/slide55.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49.xml"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50.xml"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 /><Relationship Id="rId1" Type="http://schemas.openxmlformats.org/officeDocument/2006/relationships/slideLayout" Target="../slideLayouts/slideLayout6.xml" /></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 /><Relationship Id="rId1" Type="http://schemas.openxmlformats.org/officeDocument/2006/relationships/slideLayout" Target="../slideLayouts/slideLayout6.xml" /></Relationships>
</file>

<file path=ppt/slides/_rels/slide59.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notesSlide" Target="../notesSlides/notesSlide53.xml" /><Relationship Id="rId1" Type="http://schemas.openxmlformats.org/officeDocument/2006/relationships/slideLayout" Target="../slideLayouts/slideLayout6.xml" /></Relationships>
</file>

<file path=ppt/slides/_rels/slide6.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54.xml"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55.xml"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 /><Relationship Id="rId1" Type="http://schemas.openxmlformats.org/officeDocument/2006/relationships/slideLayout" Target="../slideLayouts/slideLayout6.xml" /></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 /><Relationship Id="rId1" Type="http://schemas.openxmlformats.org/officeDocument/2006/relationships/slideLayout" Target="../slideLayouts/slideLayout6.xml" /></Relationships>
</file>

<file path=ppt/slides/_rels/slide64.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notesSlide" Target="../notesSlides/notesSlide58.xml" /><Relationship Id="rId1" Type="http://schemas.openxmlformats.org/officeDocument/2006/relationships/slideLayout" Target="../slideLayouts/slideLayout7.xml" /><Relationship Id="rId5" Type="http://schemas.openxmlformats.org/officeDocument/2006/relationships/image" Target="../media/image32.jpeg" /><Relationship Id="rId4" Type="http://schemas.openxmlformats.org/officeDocument/2006/relationships/image" Target="../media/image31.jpeg" /></Relationships>
</file>

<file path=ppt/slides/_rels/slide65.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59.xml"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60.xml" /><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 /><Relationship Id="rId1" Type="http://schemas.openxmlformats.org/officeDocument/2006/relationships/slideLayout" Target="../slideLayouts/slideLayout6.xml" /></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 /><Relationship Id="rId1" Type="http://schemas.openxmlformats.org/officeDocument/2006/relationships/slideLayout" Target="../slideLayouts/slideLayout6.xml" /></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 /><Relationship Id="rId1" Type="http://schemas.openxmlformats.org/officeDocument/2006/relationships/slideLayout" Target="../slideLayouts/slideLayout6.xml" /></Relationships>
</file>

<file path=ppt/slides/_rels/slide7.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7.xml"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64.xml" /><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 /><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microsoft.com/office/2007/relationships/media" Target="../media/media1.mp3" /><Relationship Id="rId1" Type="http://schemas.openxmlformats.org/officeDocument/2006/relationships/audio" Target="NULL" TargetMode="External" /><Relationship Id="rId6" Type="http://schemas.openxmlformats.org/officeDocument/2006/relationships/image" Target="../media/image5.png" /><Relationship Id="rId5" Type="http://schemas.openxmlformats.org/officeDocument/2006/relationships/image" Target="../media/image4.jpeg" /><Relationship Id="rId4" Type="http://schemas.openxmlformats.org/officeDocument/2006/relationships/notesSlide" Target="../notesSlides/notesSlide66.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6.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5">
            <a:extLst>
              <a:ext uri="{28A0092B-C50C-407E-A947-70E740481C1C}">
                <a14:useLocalDpi xmlns:a14="http://schemas.microsoft.com/office/drawing/2010/main" val="0"/>
              </a:ext>
            </a:extLst>
          </a:blip>
          <a:srcRect t="79" b="24921"/>
          <a:stretch/>
        </p:blipFill>
        <p:spPr>
          <a:xfrm>
            <a:off x="20" y="10"/>
            <a:ext cx="12191980" cy="6857990"/>
          </a:xfrm>
          <a:prstGeom prst="rect">
            <a:avLst/>
          </a:prstGeom>
          <a:ln>
            <a:noFill/>
          </a:ln>
        </p:spPr>
      </p:pic>
      <p:pic>
        <p:nvPicPr>
          <p:cNvPr id="2" name="Reckless Love Guitar">
            <a:hlinkClick r:id="" action="ppaction://media"/>
            <a:extLst>
              <a:ext uri="{FF2B5EF4-FFF2-40B4-BE49-F238E27FC236}">
                <a16:creationId xmlns:a16="http://schemas.microsoft.com/office/drawing/2014/main" id="{96792106-0699-44A2-8005-11331AE857AC}"/>
              </a:ext>
            </a:extLst>
          </p:cNvPr>
          <p:cNvPicPr>
            <a:picLocks noChangeAspect="1"/>
          </p:cNvPicPr>
          <p:nvPr>
            <a:audioFile r:link="rId1"/>
            <p:extLst>
              <p:ext uri="{DAA4B4D4-6D71-4841-9C94-3DE7FCFB9230}">
                <p14:media xmlns:p14="http://schemas.microsoft.com/office/powerpoint/2010/main" r:embed="rId2">
                  <p14:trim st="117743"/>
                  <p14:fade in="20750" out="60750"/>
                </p14:media>
              </p:ext>
            </p:extLst>
          </p:nvPr>
        </p:nvPicPr>
        <p:blipFill>
          <a:blip r:embed="rId6"/>
          <a:stretch>
            <a:fillRect/>
          </a:stretch>
        </p:blipFill>
        <p:spPr>
          <a:xfrm flipV="1">
            <a:off x="10789920" y="5669280"/>
            <a:ext cx="734568" cy="734568"/>
          </a:xfrm>
          <a:prstGeom prst="rect">
            <a:avLst/>
          </a:prstGeom>
          <a:noFill/>
          <a:ln>
            <a:noFill/>
          </a:ln>
        </p:spPr>
      </p:pic>
    </p:spTree>
    <p:extLst>
      <p:ext uri="{BB962C8B-B14F-4D97-AF65-F5344CB8AC3E}">
        <p14:creationId xmlns:p14="http://schemas.microsoft.com/office/powerpoint/2010/main" val="108358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303"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B5DDD27-B95B-C94E-B43D-B4B7EE128A4B}"/>
              </a:ext>
            </a:extLst>
          </p:cNvPr>
          <p:cNvPicPr>
            <a:picLocks noChangeAspect="1"/>
          </p:cNvPicPr>
          <p:nvPr/>
        </p:nvPicPr>
        <p:blipFill rotWithShape="1">
          <a:blip r:embed="rId2">
            <a:extLst>
              <a:ext uri="{28A0092B-C50C-407E-A947-70E740481C1C}">
                <a14:useLocalDpi xmlns:a14="http://schemas.microsoft.com/office/drawing/2010/main" val="0"/>
              </a:ext>
            </a:extLst>
          </a:blip>
          <a:srcRect l="-3827" r="3827" b="20297"/>
          <a:stretch/>
        </p:blipFill>
        <p:spPr>
          <a:xfrm>
            <a:off x="5458408" y="247693"/>
            <a:ext cx="5987143" cy="636261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D8DBADCE-DFD5-0F45-BDB3-3EFE8895998E}"/>
              </a:ext>
            </a:extLst>
          </p:cNvPr>
          <p:cNvSpPr txBox="1"/>
          <p:nvPr/>
        </p:nvSpPr>
        <p:spPr>
          <a:xfrm>
            <a:off x="419878" y="1006932"/>
            <a:ext cx="463420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panose="020B0603020202020204"/>
                <a:ea typeface="+mn-ea"/>
                <a:cs typeface="+mn-cs"/>
              </a:rPr>
              <a:t>The first photo of my grandson Noah</a:t>
            </a:r>
            <a:r>
              <a:rPr lang="en-US" sz="4400" b="1" dirty="0">
                <a:solidFill>
                  <a:prstClr val="white"/>
                </a:solidFill>
                <a:latin typeface="Trebuchet MS" panose="020B060302020202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Trebuchet MS" panose="020B0603020202020204"/>
              </a:rPr>
              <a:t>One month old!</a:t>
            </a:r>
            <a:endParaRPr kumimoji="0" lang="en-US" sz="4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45856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B5DDD27-B95B-C94E-B43D-B4B7EE128A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8408" y="384690"/>
            <a:ext cx="5987143" cy="608862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D8DBADCE-DFD5-0F45-BDB3-3EFE8895998E}"/>
              </a:ext>
            </a:extLst>
          </p:cNvPr>
          <p:cNvSpPr txBox="1"/>
          <p:nvPr/>
        </p:nvSpPr>
        <p:spPr>
          <a:xfrm>
            <a:off x="419878" y="1006932"/>
            <a:ext cx="463420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panose="020B0603020202020204"/>
                <a:ea typeface="+mn-ea"/>
                <a:cs typeface="+mn-cs"/>
              </a:rPr>
              <a:t>The latest photo of Noah...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panose="020B0603020202020204"/>
                <a:ea typeface="+mn-ea"/>
                <a:cs typeface="+mn-cs"/>
              </a:rPr>
              <a:t>Now 9 months old!!!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5664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B5DDD27-B95B-C94E-B43D-B4B7EE128A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76675" y="383458"/>
            <a:ext cx="5988313" cy="630443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ABF59F33-25A8-4554-A0BB-F7E5488B2FCB}"/>
              </a:ext>
            </a:extLst>
          </p:cNvPr>
          <p:cNvPicPr>
            <a:picLocks noChangeAspect="1"/>
          </p:cNvPicPr>
          <p:nvPr/>
        </p:nvPicPr>
        <p:blipFill>
          <a:blip r:embed="rId4"/>
          <a:stretch>
            <a:fillRect/>
          </a:stretch>
        </p:blipFill>
        <p:spPr>
          <a:xfrm>
            <a:off x="-58994" y="170108"/>
            <a:ext cx="6322100" cy="6687892"/>
          </a:xfrm>
          <a:prstGeom prst="rect">
            <a:avLst/>
          </a:prstGeom>
        </p:spPr>
      </p:pic>
      <p:sp>
        <p:nvSpPr>
          <p:cNvPr id="5" name="TextBox 4">
            <a:extLst>
              <a:ext uri="{FF2B5EF4-FFF2-40B4-BE49-F238E27FC236}">
                <a16:creationId xmlns:a16="http://schemas.microsoft.com/office/drawing/2014/main" id="{A2BD9475-E0C9-4ADA-AE1B-5697D7EC8B61}"/>
              </a:ext>
            </a:extLst>
          </p:cNvPr>
          <p:cNvSpPr txBox="1"/>
          <p:nvPr/>
        </p:nvSpPr>
        <p:spPr>
          <a:xfrm>
            <a:off x="1150374" y="5587095"/>
            <a:ext cx="10590145"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rPr>
              <a:t>WHAT A CHANGE!!!</a:t>
            </a:r>
          </a:p>
        </p:txBody>
      </p:sp>
    </p:spTree>
    <p:extLst>
      <p:ext uri="{BB962C8B-B14F-4D97-AF65-F5344CB8AC3E}">
        <p14:creationId xmlns:p14="http://schemas.microsoft.com/office/powerpoint/2010/main" val="138758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B5DDD27-B95B-C94E-B43D-B4B7EE128A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58408" y="633753"/>
            <a:ext cx="5987143" cy="55904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D8DBADCE-DFD5-0F45-BDB3-3EFE8895998E}"/>
              </a:ext>
            </a:extLst>
          </p:cNvPr>
          <p:cNvSpPr txBox="1"/>
          <p:nvPr/>
        </p:nvSpPr>
        <p:spPr>
          <a:xfrm>
            <a:off x="331388" y="0"/>
            <a:ext cx="4634204"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panose="020B0603020202020204"/>
                <a:ea typeface="+mn-ea"/>
                <a:cs typeface="+mn-cs"/>
              </a:rPr>
              <a:t>Noah is not the only one with MILESTONES...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rebuchet MS" panose="020B0603020202020204"/>
                <a:ea typeface="+mn-ea"/>
                <a:cs typeface="+mn-cs"/>
              </a:rPr>
              <a:t>As of yesterday, Minnie Faye Griffin celebrated her 1,200</a:t>
            </a:r>
            <a:r>
              <a:rPr kumimoji="0" lang="en-US" sz="4400" b="1" i="0" u="none" strike="noStrike" kern="1200" cap="none" spc="0" normalizeH="0" baseline="30000" noProof="0" dirty="0">
                <a:ln>
                  <a:noFill/>
                </a:ln>
                <a:solidFill>
                  <a:prstClr val="white"/>
                </a:solidFill>
                <a:effectLst/>
                <a:uLnTx/>
                <a:uFillTx/>
                <a:latin typeface="Trebuchet MS" panose="020B0603020202020204"/>
                <a:ea typeface="+mn-ea"/>
                <a:cs typeface="+mn-cs"/>
              </a:rPr>
              <a:t>th</a:t>
            </a:r>
            <a:r>
              <a:rPr kumimoji="0" lang="en-US" sz="4400" b="1" i="0" u="none" strike="noStrike" kern="1200" cap="none" spc="0" normalizeH="0" baseline="0" noProof="0" dirty="0">
                <a:ln>
                  <a:noFill/>
                </a:ln>
                <a:solidFill>
                  <a:prstClr val="white"/>
                </a:solidFill>
                <a:effectLst/>
                <a:uLnTx/>
                <a:uFillTx/>
                <a:latin typeface="Trebuchet MS" panose="020B0603020202020204"/>
                <a:ea typeface="+mn-ea"/>
                <a:cs typeface="+mn-cs"/>
              </a:rPr>
              <a:t> month!!!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5008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B5DDD27-B95B-C94E-B43D-B4B7EE128A4B}"/>
              </a:ext>
            </a:extLst>
          </p:cNvPr>
          <p:cNvPicPr>
            <a:picLocks noChangeAspect="1"/>
          </p:cNvPicPr>
          <p:nvPr/>
        </p:nvPicPr>
        <p:blipFill rotWithShape="1">
          <a:blip r:embed="rId3">
            <a:extLst>
              <a:ext uri="{28A0092B-C50C-407E-A947-70E740481C1C}">
                <a14:useLocalDpi xmlns:a14="http://schemas.microsoft.com/office/drawing/2010/main" val="0"/>
              </a:ext>
            </a:extLst>
          </a:blip>
          <a:srcRect t="16544" b="16316"/>
          <a:stretch/>
        </p:blipFill>
        <p:spPr>
          <a:xfrm>
            <a:off x="943895" y="142940"/>
            <a:ext cx="10590145" cy="663915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A69B00F-9733-4FEA-BFF6-F9106F0E6B8D}"/>
              </a:ext>
            </a:extLst>
          </p:cNvPr>
          <p:cNvSpPr txBox="1"/>
          <p:nvPr/>
        </p:nvSpPr>
        <p:spPr>
          <a:xfrm>
            <a:off x="943895" y="5587095"/>
            <a:ext cx="10590145"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rPr>
              <a:t>WHAT AN AMAZING LADY!!!</a:t>
            </a:r>
          </a:p>
        </p:txBody>
      </p:sp>
    </p:spTree>
    <p:extLst>
      <p:ext uri="{BB962C8B-B14F-4D97-AF65-F5344CB8AC3E}">
        <p14:creationId xmlns:p14="http://schemas.microsoft.com/office/powerpoint/2010/main" val="287291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a:t>First Read-through</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Tree>
    <p:extLst>
      <p:ext uri="{BB962C8B-B14F-4D97-AF65-F5344CB8AC3E}">
        <p14:creationId xmlns:p14="http://schemas.microsoft.com/office/powerpoint/2010/main" val="221399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lstStyle/>
          <a:p>
            <a:r>
              <a:rPr lang="en-US"/>
              <a:t>First Read-through</a:t>
            </a:r>
          </a:p>
        </p:txBody>
      </p:sp>
      <p:pic>
        <p:nvPicPr>
          <p:cNvPr id="4" name="Picture 4">
            <a:extLst>
              <a:ext uri="{FF2B5EF4-FFF2-40B4-BE49-F238E27FC236}">
                <a16:creationId xmlns:a16="http://schemas.microsoft.com/office/drawing/2014/main" id="{60ED0A87-5DE9-1948-947D-B0EB569540F6}"/>
              </a:ext>
            </a:extLst>
          </p:cNvPr>
          <p:cNvPicPr>
            <a:picLocks noChangeAspect="1"/>
          </p:cNvPicPr>
          <p:nvPr/>
        </p:nvPicPr>
        <p:blipFill rotWithShape="1">
          <a:blip r:embed="rId2">
            <a:extLst>
              <a:ext uri="{28A0092B-C50C-407E-A947-70E740481C1C}">
                <a14:useLocalDpi xmlns:a14="http://schemas.microsoft.com/office/drawing/2010/main" val="0"/>
              </a:ext>
            </a:extLst>
          </a:blip>
          <a:srcRect b="68893"/>
          <a:stretch/>
        </p:blipFill>
        <p:spPr>
          <a:xfrm>
            <a:off x="542914" y="2210893"/>
            <a:ext cx="11223021" cy="4384913"/>
          </a:xfrm>
          <a:prstGeom prst="rect">
            <a:avLst/>
          </a:prstGeom>
        </p:spPr>
      </p:pic>
    </p:spTree>
    <p:extLst>
      <p:ext uri="{BB962C8B-B14F-4D97-AF65-F5344CB8AC3E}">
        <p14:creationId xmlns:p14="http://schemas.microsoft.com/office/powerpoint/2010/main" val="104364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lstStyle/>
          <a:p>
            <a:r>
              <a:rPr lang="en-US"/>
              <a:t>First Read-through</a:t>
            </a:r>
          </a:p>
        </p:txBody>
      </p:sp>
      <p:pic>
        <p:nvPicPr>
          <p:cNvPr id="4" name="Picture 4">
            <a:extLst>
              <a:ext uri="{FF2B5EF4-FFF2-40B4-BE49-F238E27FC236}">
                <a16:creationId xmlns:a16="http://schemas.microsoft.com/office/drawing/2014/main" id="{60ED0A87-5DE9-1948-947D-B0EB569540F6}"/>
              </a:ext>
            </a:extLst>
          </p:cNvPr>
          <p:cNvPicPr>
            <a:picLocks noChangeAspect="1"/>
          </p:cNvPicPr>
          <p:nvPr/>
        </p:nvPicPr>
        <p:blipFill rotWithShape="1">
          <a:blip r:embed="rId2">
            <a:extLst>
              <a:ext uri="{28A0092B-C50C-407E-A947-70E740481C1C}">
                <a14:useLocalDpi xmlns:a14="http://schemas.microsoft.com/office/drawing/2010/main" val="0"/>
              </a:ext>
            </a:extLst>
          </a:blip>
          <a:srcRect t="31345" b="40557"/>
          <a:stretch/>
        </p:blipFill>
        <p:spPr>
          <a:xfrm>
            <a:off x="428204" y="2174000"/>
            <a:ext cx="11514791" cy="4249742"/>
          </a:xfrm>
          <a:prstGeom prst="rect">
            <a:avLst/>
          </a:prstGeom>
        </p:spPr>
      </p:pic>
    </p:spTree>
    <p:extLst>
      <p:ext uri="{BB962C8B-B14F-4D97-AF65-F5344CB8AC3E}">
        <p14:creationId xmlns:p14="http://schemas.microsoft.com/office/powerpoint/2010/main" val="29786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lstStyle/>
          <a:p>
            <a:r>
              <a:rPr lang="en-US"/>
              <a:t>First Read-through</a:t>
            </a:r>
          </a:p>
        </p:txBody>
      </p:sp>
      <p:pic>
        <p:nvPicPr>
          <p:cNvPr id="4" name="Picture 4">
            <a:extLst>
              <a:ext uri="{FF2B5EF4-FFF2-40B4-BE49-F238E27FC236}">
                <a16:creationId xmlns:a16="http://schemas.microsoft.com/office/drawing/2014/main" id="{60ED0A87-5DE9-1948-947D-B0EB569540F6}"/>
              </a:ext>
            </a:extLst>
          </p:cNvPr>
          <p:cNvPicPr>
            <a:picLocks noChangeAspect="1"/>
          </p:cNvPicPr>
          <p:nvPr/>
        </p:nvPicPr>
        <p:blipFill rotWithShape="1">
          <a:blip r:embed="rId3">
            <a:extLst>
              <a:ext uri="{28A0092B-C50C-407E-A947-70E740481C1C}">
                <a14:useLocalDpi xmlns:a14="http://schemas.microsoft.com/office/drawing/2010/main" val="0"/>
              </a:ext>
            </a:extLst>
          </a:blip>
          <a:srcRect t="59443" b="576"/>
          <a:stretch/>
        </p:blipFill>
        <p:spPr>
          <a:xfrm>
            <a:off x="329882" y="2056581"/>
            <a:ext cx="11558957" cy="4597705"/>
          </a:xfrm>
          <a:prstGeom prst="rect">
            <a:avLst/>
          </a:prstGeom>
        </p:spPr>
      </p:pic>
    </p:spTree>
    <p:extLst>
      <p:ext uri="{BB962C8B-B14F-4D97-AF65-F5344CB8AC3E}">
        <p14:creationId xmlns:p14="http://schemas.microsoft.com/office/powerpoint/2010/main" val="123413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C2F36-DC82-DD4B-A141-733B89241A13}"/>
              </a:ext>
            </a:extLst>
          </p:cNvPr>
          <p:cNvSpPr>
            <a:spLocks noGrp="1"/>
          </p:cNvSpPr>
          <p:nvPr>
            <p:ph type="title"/>
          </p:nvPr>
        </p:nvSpPr>
        <p:spPr/>
        <p:txBody>
          <a:bodyPr/>
          <a:lstStyle/>
          <a:p>
            <a:r>
              <a:rPr lang="en-US"/>
              <a:t>Purpose of Revelation</a:t>
            </a:r>
          </a:p>
        </p:txBody>
      </p:sp>
      <p:sp>
        <p:nvSpPr>
          <p:cNvPr id="5" name="Content Placeholder 4">
            <a:extLst>
              <a:ext uri="{FF2B5EF4-FFF2-40B4-BE49-F238E27FC236}">
                <a16:creationId xmlns:a16="http://schemas.microsoft.com/office/drawing/2014/main" id="{6650EB72-66E5-9246-A12F-F0ED4842F3D1}"/>
              </a:ext>
            </a:extLst>
          </p:cNvPr>
          <p:cNvSpPr>
            <a:spLocks noGrp="1"/>
          </p:cNvSpPr>
          <p:nvPr>
            <p:ph idx="1"/>
          </p:nvPr>
        </p:nvSpPr>
        <p:spPr>
          <a:xfrm>
            <a:off x="553193" y="2089355"/>
            <a:ext cx="11085614" cy="4531031"/>
          </a:xfrm>
        </p:spPr>
        <p:txBody>
          <a:bodyPr>
            <a:normAutofit fontScale="92500" lnSpcReduction="20000"/>
          </a:bodyPr>
          <a:lstStyle/>
          <a:p>
            <a:pPr marL="0" indent="0">
              <a:buNone/>
            </a:pPr>
            <a:r>
              <a:rPr lang="en-US" sz="4600" b="1" i="0">
                <a:solidFill>
                  <a:srgbClr val="000000"/>
                </a:solidFill>
                <a:effectLst/>
                <a:latin typeface="Times New Roman" panose="02020603050405020304" pitchFamily="18" charset="0"/>
              </a:rPr>
              <a:t>Revelation Completes the Gospel … </a:t>
            </a:r>
          </a:p>
          <a:p>
            <a:pPr marL="0" indent="0">
              <a:buNone/>
            </a:pPr>
            <a:r>
              <a:rPr lang="en-US" sz="3200" b="1" i="0">
                <a:solidFill>
                  <a:srgbClr val="000000"/>
                </a:solidFill>
                <a:effectLst/>
                <a:latin typeface="Times New Roman" panose="02020603050405020304" pitchFamily="18" charset="0"/>
              </a:rPr>
              <a:t>Devotional By Michael Youssef, Ph.D.</a:t>
            </a:r>
            <a:endParaRPr lang="en-US" b="0" i="0">
              <a:solidFill>
                <a:srgbClr val="000000"/>
              </a:solidFill>
              <a:effectLst/>
              <a:latin typeface="Times New Roman" panose="02020603050405020304" pitchFamily="18" charset="0"/>
            </a:endParaRPr>
          </a:p>
          <a:p>
            <a:r>
              <a:rPr lang="en-US" sz="3800" b="1" i="0">
                <a:effectLst/>
                <a:latin typeface="Times New Roman" panose="02020603050405020304" pitchFamily="18" charset="0"/>
              </a:rPr>
              <a:t>Revelation completes our understanding of God’s purpose for history and for our future.</a:t>
            </a:r>
            <a:r>
              <a:rPr lang="en-US" sz="3800" b="0" i="0">
                <a:effectLst/>
                <a:latin typeface="Times New Roman" panose="02020603050405020304" pitchFamily="18" charset="0"/>
              </a:rPr>
              <a:t> </a:t>
            </a:r>
            <a:endParaRPr lang="en-US" b="0" i="0">
              <a:solidFill>
                <a:srgbClr val="000000"/>
              </a:solidFill>
              <a:effectLst/>
              <a:latin typeface="Times New Roman" panose="02020603050405020304" pitchFamily="18" charset="0"/>
            </a:endParaRPr>
          </a:p>
          <a:p>
            <a:r>
              <a:rPr lang="en-US" sz="3800" b="1" i="0">
                <a:effectLst/>
                <a:latin typeface="Times New Roman" panose="02020603050405020304" pitchFamily="18" charset="0"/>
              </a:rPr>
              <a:t>Revelation shows us the danger of compromise and the ultimate destruction of Satan and those who reject Christ. </a:t>
            </a:r>
            <a:endParaRPr lang="en-US" b="0" i="0">
              <a:solidFill>
                <a:srgbClr val="000000"/>
              </a:solidFill>
              <a:effectLst/>
              <a:latin typeface="Times New Roman" panose="02020603050405020304" pitchFamily="18" charset="0"/>
            </a:endParaRPr>
          </a:p>
          <a:p>
            <a:r>
              <a:rPr lang="en-US" sz="4100" b="1" i="0">
                <a:effectLst/>
                <a:latin typeface="Times New Roman" panose="02020603050405020304" pitchFamily="18" charset="0"/>
              </a:rPr>
              <a:t>Revelation gives us an awe-inspiring portrait of the glorified, soon-coming King Jesus.</a:t>
            </a:r>
            <a:r>
              <a:rPr lang="en-US" b="1" i="0">
                <a:solidFill>
                  <a:srgbClr val="000000"/>
                </a:solidFill>
                <a:effectLst/>
                <a:latin typeface="Times New Roman" panose="02020603050405020304" pitchFamily="18" charset="0"/>
              </a:rPr>
              <a:t> </a:t>
            </a:r>
            <a:endParaRPr lang="en-US" b="0" i="0">
              <a:solidFill>
                <a:srgbClr val="000000"/>
              </a:solidFill>
              <a:effectLst/>
              <a:latin typeface="Times New Roman" panose="02020603050405020304" pitchFamily="18" charset="0"/>
            </a:endParaRPr>
          </a:p>
          <a:p>
            <a:endParaRPr lang="en-US"/>
          </a:p>
        </p:txBody>
      </p:sp>
    </p:spTree>
    <p:extLst>
      <p:ext uri="{BB962C8B-B14F-4D97-AF65-F5344CB8AC3E}">
        <p14:creationId xmlns:p14="http://schemas.microsoft.com/office/powerpoint/2010/main" val="130727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5891-A7D5-3647-A024-E59450E29F0A}"/>
              </a:ext>
            </a:extLst>
          </p:cNvPr>
          <p:cNvSpPr>
            <a:spLocks noGrp="1"/>
          </p:cNvSpPr>
          <p:nvPr>
            <p:ph type="title"/>
          </p:nvPr>
        </p:nvSpPr>
        <p:spPr/>
        <p:txBody>
          <a:bodyPr/>
          <a:lstStyle/>
          <a:p>
            <a:r>
              <a:rPr lang="en-US" dirty="0"/>
              <a:t>Absence of Copyright</a:t>
            </a:r>
          </a:p>
        </p:txBody>
      </p:sp>
      <p:sp>
        <p:nvSpPr>
          <p:cNvPr id="3" name="Content Placeholder 2">
            <a:extLst>
              <a:ext uri="{FF2B5EF4-FFF2-40B4-BE49-F238E27FC236}">
                <a16:creationId xmlns:a16="http://schemas.microsoft.com/office/drawing/2014/main" id="{DE7999FA-DB27-7E4D-9EF6-7AD47C70D60C}"/>
              </a:ext>
            </a:extLst>
          </p:cNvPr>
          <p:cNvSpPr>
            <a:spLocks noGrp="1"/>
          </p:cNvSpPr>
          <p:nvPr>
            <p:ph idx="1"/>
          </p:nvPr>
        </p:nvSpPr>
        <p:spPr>
          <a:xfrm>
            <a:off x="339634" y="2134972"/>
            <a:ext cx="11416937" cy="4422581"/>
          </a:xfrm>
        </p:spPr>
        <p:txBody>
          <a:bodyPr>
            <a:normAutofit fontScale="85000" lnSpcReduction="20000"/>
          </a:bodyPr>
          <a:lstStyle/>
          <a:p>
            <a:pPr marL="0" indent="0">
              <a:buNone/>
            </a:pPr>
            <a:r>
              <a:rPr lang="en-US" sz="3600" dirty="0"/>
              <a:t>This slideshow contains photos, diagrams, and information, some of which were attained through internet searches of public websites. The author of this presentation does not own the copyright on this information, so this slideshow is for personal use only—not for sale or profit. Please utilize it to seek the Lord and grow in your knowledge of His Word and ways.</a:t>
            </a:r>
          </a:p>
          <a:p>
            <a:pPr marL="0" indent="0">
              <a:buNone/>
            </a:pPr>
            <a:endParaRPr lang="en-US" sz="3600" dirty="0"/>
          </a:p>
          <a:p>
            <a:pPr marL="0" indent="0">
              <a:buNone/>
            </a:pPr>
            <a:r>
              <a:rPr lang="en-US" sz="3600" dirty="0"/>
              <a:t>Bro Stan’s Revelation Study is available on our church website:</a:t>
            </a:r>
          </a:p>
          <a:p>
            <a:pPr marL="0" indent="0" algn="ctr">
              <a:buNone/>
            </a:pPr>
            <a:r>
              <a:rPr lang="en-US" sz="5800" dirty="0">
                <a:hlinkClick r:id="rId3"/>
              </a:rPr>
              <a:t>www.faithprinceton.org</a:t>
            </a:r>
            <a:endParaRPr lang="en-US" sz="5800" dirty="0"/>
          </a:p>
          <a:p>
            <a:pPr marL="0" indent="0">
              <a:buNone/>
            </a:pPr>
            <a:endParaRPr lang="en-US" sz="3600" dirty="0"/>
          </a:p>
        </p:txBody>
      </p:sp>
    </p:spTree>
    <p:extLst>
      <p:ext uri="{BB962C8B-B14F-4D97-AF65-F5344CB8AC3E}">
        <p14:creationId xmlns:p14="http://schemas.microsoft.com/office/powerpoint/2010/main" val="159785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D18A-24AD-D543-9C21-FE52EACA0CFF}"/>
              </a:ext>
            </a:extLst>
          </p:cNvPr>
          <p:cNvSpPr>
            <a:spLocks noGrp="1"/>
          </p:cNvSpPr>
          <p:nvPr>
            <p:ph type="title"/>
          </p:nvPr>
        </p:nvSpPr>
        <p:spPr/>
        <p:txBody>
          <a:bodyPr/>
          <a:lstStyle/>
          <a:p>
            <a:r>
              <a:rPr lang="en-US"/>
              <a:t>Revelation – Introduction – Revelation 1:1-3</a:t>
            </a:r>
          </a:p>
        </p:txBody>
      </p:sp>
      <p:sp>
        <p:nvSpPr>
          <p:cNvPr id="8" name="TextBox 7">
            <a:extLst>
              <a:ext uri="{FF2B5EF4-FFF2-40B4-BE49-F238E27FC236}">
                <a16:creationId xmlns:a16="http://schemas.microsoft.com/office/drawing/2014/main" id="{C3137500-09D5-5F40-B938-4BA816047DF3}"/>
              </a:ext>
            </a:extLst>
          </p:cNvPr>
          <p:cNvSpPr txBox="1"/>
          <p:nvPr/>
        </p:nvSpPr>
        <p:spPr>
          <a:xfrm>
            <a:off x="680321" y="2119916"/>
            <a:ext cx="1107625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mn-cs"/>
              </a:rPr>
              <a:t>1 </a:t>
            </a:r>
            <a:r>
              <a:rPr kumimoji="0" lang="en-US" sz="3200" b="1" i="1" u="none" strike="noStrike" kern="1200" cap="none" spc="0" normalizeH="0" baseline="0" noProof="0" dirty="0">
                <a:ln>
                  <a:noFill/>
                </a:ln>
                <a:effectLst>
                  <a:outerShdw blurRad="38100" dist="38100" dir="2700000" algn="tl">
                    <a:srgbClr val="000000">
                      <a:alpha val="43137"/>
                    </a:srgbClr>
                  </a:outerShdw>
                </a:effectLst>
                <a:uLnTx/>
                <a:uFillTx/>
                <a:latin typeface="Helvetica Neue"/>
                <a:ea typeface="+mn-ea"/>
                <a:cs typeface="+mn-cs"/>
              </a:rPr>
              <a:t>The Revelation of Jesus Christ, which God gave Him to show to His bond-servants, the things which must soon take place; and He sent and communicated it by His angel to His bond-servant John, </a:t>
            </a:r>
            <a:r>
              <a:rPr kumimoji="0" lang="en-US" sz="3200" b="1" i="1" u="none" strike="noStrike" kern="1200" cap="none" spc="0" normalizeH="0" baseline="30000" noProof="0" dirty="0">
                <a:ln>
                  <a:noFill/>
                </a:ln>
                <a:effectLst>
                  <a:outerShdw blurRad="38100" dist="38100" dir="2700000" algn="tl">
                    <a:srgbClr val="000000">
                      <a:alpha val="43137"/>
                    </a:srgbClr>
                  </a:outerShdw>
                </a:effectLst>
                <a:uLnTx/>
                <a:uFillTx/>
                <a:latin typeface="Arial" panose="020B0604020202020204" pitchFamily="34" charset="0"/>
                <a:ea typeface="+mn-ea"/>
                <a:cs typeface="+mn-cs"/>
              </a:rPr>
              <a:t>2 </a:t>
            </a:r>
            <a:r>
              <a:rPr kumimoji="0" lang="en-US" sz="3200" b="1" i="1" u="none" strike="noStrike" kern="1200" cap="none" spc="0" normalizeH="0" baseline="0" noProof="0" dirty="0">
                <a:ln>
                  <a:noFill/>
                </a:ln>
                <a:effectLst>
                  <a:outerShdw blurRad="38100" dist="38100" dir="2700000" algn="tl">
                    <a:srgbClr val="000000">
                      <a:alpha val="43137"/>
                    </a:srgbClr>
                  </a:outerShdw>
                </a:effectLst>
                <a:uLnTx/>
                <a:uFillTx/>
                <a:latin typeface="Helvetica Neue"/>
                <a:ea typeface="+mn-ea"/>
                <a:cs typeface="+mn-cs"/>
              </a:rPr>
              <a:t>who testified to the word of God and to the testimony of Jesus Christ, even to all that he saw.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30000" noProof="0" dirty="0">
                <a:ln>
                  <a:noFill/>
                </a:ln>
                <a:effectLst>
                  <a:outerShdw blurRad="38100" dist="38100" dir="2700000" algn="tl">
                    <a:srgbClr val="000000">
                      <a:alpha val="43137"/>
                    </a:srgbClr>
                  </a:outerShdw>
                </a:effectLst>
                <a:uLnTx/>
                <a:uFillTx/>
                <a:latin typeface="Arial" panose="020B0604020202020204" pitchFamily="34" charset="0"/>
                <a:ea typeface="+mn-ea"/>
                <a:cs typeface="+mn-cs"/>
              </a:rPr>
              <a:t>3 </a:t>
            </a:r>
            <a:r>
              <a:rPr kumimoji="0" lang="en-US" sz="3200" b="1" i="1" u="sng" strike="noStrike" kern="1200" cap="none" spc="0" normalizeH="0" baseline="0" noProof="0" dirty="0">
                <a:ln>
                  <a:noFill/>
                </a:ln>
                <a:effectLst>
                  <a:outerShdw blurRad="38100" dist="38100" dir="2700000" algn="tl">
                    <a:srgbClr val="000000">
                      <a:alpha val="43137"/>
                    </a:srgbClr>
                  </a:outerShdw>
                </a:effectLst>
                <a:uLnTx/>
                <a:uFillTx/>
                <a:latin typeface="Helvetica Neue"/>
                <a:ea typeface="+mn-ea"/>
                <a:cs typeface="+mn-cs"/>
              </a:rPr>
              <a:t>Blessed is he who reads and those who hear the words of the prophecy, and heed the things which are written in it</a:t>
            </a:r>
            <a:r>
              <a:rPr kumimoji="0" lang="en-US" sz="3200" b="1" i="1" u="none" strike="noStrike" kern="1200" cap="none" spc="0" normalizeH="0" baseline="0" noProof="0" dirty="0">
                <a:ln>
                  <a:noFill/>
                </a:ln>
                <a:effectLst>
                  <a:outerShdw blurRad="38100" dist="38100" dir="2700000" algn="tl">
                    <a:srgbClr val="000000">
                      <a:alpha val="43137"/>
                    </a:srgbClr>
                  </a:outerShdw>
                </a:effectLst>
                <a:uLnTx/>
                <a:uFillTx/>
                <a:latin typeface="Helvetica Neue"/>
                <a:ea typeface="+mn-ea"/>
                <a:cs typeface="+mn-cs"/>
              </a:rPr>
              <a:t>; for the time is near.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8568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Tree>
    <p:extLst>
      <p:ext uri="{BB962C8B-B14F-4D97-AF65-F5344CB8AC3E}">
        <p14:creationId xmlns:p14="http://schemas.microsoft.com/office/powerpoint/2010/main" val="74862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B880FD0-6493-EB49-9FCA-003F6CFF4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7" y="4022"/>
            <a:ext cx="12151033" cy="6853978"/>
          </a:xfrm>
          <a:prstGeom prst="rect">
            <a:avLst/>
          </a:prstGeom>
        </p:spPr>
      </p:pic>
    </p:spTree>
    <p:extLst>
      <p:ext uri="{BB962C8B-B14F-4D97-AF65-F5344CB8AC3E}">
        <p14:creationId xmlns:p14="http://schemas.microsoft.com/office/powerpoint/2010/main" val="297982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B324FBB-9893-A048-BAAA-D01CF9C52346}"/>
              </a:ext>
            </a:extLst>
          </p:cNvPr>
          <p:cNvPicPr>
            <a:picLocks noChangeAspect="1"/>
          </p:cNvPicPr>
          <p:nvPr/>
        </p:nvPicPr>
        <p:blipFill rotWithShape="1">
          <a:blip r:embed="rId3">
            <a:extLst>
              <a:ext uri="{28A0092B-C50C-407E-A947-70E740481C1C}">
                <a14:useLocalDpi xmlns:a14="http://schemas.microsoft.com/office/drawing/2010/main" val="0"/>
              </a:ext>
            </a:extLst>
          </a:blip>
          <a:srcRect l="3592" t="3721" r="3934" b="3541"/>
          <a:stretch/>
        </p:blipFill>
        <p:spPr>
          <a:xfrm>
            <a:off x="-8098" y="-34013"/>
            <a:ext cx="12200097" cy="6892013"/>
          </a:xfrm>
          <a:prstGeom prst="rect">
            <a:avLst/>
          </a:prstGeom>
        </p:spPr>
      </p:pic>
      <p:sp>
        <p:nvSpPr>
          <p:cNvPr id="4" name="TextBox 3">
            <a:extLst>
              <a:ext uri="{FF2B5EF4-FFF2-40B4-BE49-F238E27FC236}">
                <a16:creationId xmlns:a16="http://schemas.microsoft.com/office/drawing/2014/main" id="{1042D46D-84D1-AF4F-9018-C52844CE11B1}"/>
              </a:ext>
            </a:extLst>
          </p:cNvPr>
          <p:cNvSpPr txBox="1"/>
          <p:nvPr/>
        </p:nvSpPr>
        <p:spPr>
          <a:xfrm>
            <a:off x="6047852" y="1"/>
            <a:ext cx="595992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rebuchet MS" panose="020B0603020202020204"/>
                <a:ea typeface="+mn-ea"/>
                <a:cs typeface="+mn-cs"/>
              </a:rPr>
              <a:t>https://creekroad.org.au/cracking-code-reading-revelation/</a:t>
            </a:r>
          </a:p>
        </p:txBody>
      </p:sp>
    </p:spTree>
    <p:extLst>
      <p:ext uri="{BB962C8B-B14F-4D97-AF65-F5344CB8AC3E}">
        <p14:creationId xmlns:p14="http://schemas.microsoft.com/office/powerpoint/2010/main" val="353245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B8D9F6D-3693-D64C-9341-74295DF9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3" y="87924"/>
            <a:ext cx="12215243" cy="6719834"/>
          </a:xfrm>
          <a:prstGeom prst="rect">
            <a:avLst/>
          </a:prstGeom>
        </p:spPr>
      </p:pic>
    </p:spTree>
    <p:extLst>
      <p:ext uri="{BB962C8B-B14F-4D97-AF65-F5344CB8AC3E}">
        <p14:creationId xmlns:p14="http://schemas.microsoft.com/office/powerpoint/2010/main" val="222474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1. A CALL TO COMMIT TO CHRIST!</a:t>
            </a:r>
          </a:p>
        </p:txBody>
      </p:sp>
    </p:spTree>
    <p:extLst>
      <p:ext uri="{BB962C8B-B14F-4D97-AF65-F5344CB8AC3E}">
        <p14:creationId xmlns:p14="http://schemas.microsoft.com/office/powerpoint/2010/main" val="296829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3963-0970-0641-9723-7CDFD68BA172}"/>
              </a:ext>
            </a:extLst>
          </p:cNvPr>
          <p:cNvSpPr>
            <a:spLocks noGrp="1"/>
          </p:cNvSpPr>
          <p:nvPr>
            <p:ph type="title"/>
          </p:nvPr>
        </p:nvSpPr>
        <p:spPr/>
        <p:txBody>
          <a:bodyPr/>
          <a:lstStyle/>
          <a:p>
            <a:r>
              <a:rPr lang="en-US"/>
              <a:t>Letters to the Seven Churches</a:t>
            </a:r>
          </a:p>
        </p:txBody>
      </p:sp>
      <p:sp>
        <p:nvSpPr>
          <p:cNvPr id="3" name="Content Placeholder 2">
            <a:extLst>
              <a:ext uri="{FF2B5EF4-FFF2-40B4-BE49-F238E27FC236}">
                <a16:creationId xmlns:a16="http://schemas.microsoft.com/office/drawing/2014/main" id="{E6DAE8C5-8B1B-0E46-B563-E1C0E1979666}"/>
              </a:ext>
            </a:extLst>
          </p:cNvPr>
          <p:cNvSpPr>
            <a:spLocks noGrp="1"/>
          </p:cNvSpPr>
          <p:nvPr>
            <p:ph idx="1"/>
          </p:nvPr>
        </p:nvSpPr>
        <p:spPr/>
        <p:txBody>
          <a:bodyPr>
            <a:normAutofit/>
          </a:bodyPr>
          <a:lstStyle/>
          <a:p>
            <a:pPr marL="0" indent="0" algn="ctr">
              <a:buNone/>
            </a:pPr>
            <a:r>
              <a:rPr lang="en-US" sz="4400"/>
              <a:t>Revelation 2-3</a:t>
            </a:r>
          </a:p>
        </p:txBody>
      </p:sp>
    </p:spTree>
    <p:extLst>
      <p:ext uri="{BB962C8B-B14F-4D97-AF65-F5344CB8AC3E}">
        <p14:creationId xmlns:p14="http://schemas.microsoft.com/office/powerpoint/2010/main" val="360849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AB9B6E-0300-9643-8F59-B7AC2581FA24}"/>
              </a:ext>
            </a:extLst>
          </p:cNvPr>
          <p:cNvSpPr txBox="1"/>
          <p:nvPr/>
        </p:nvSpPr>
        <p:spPr>
          <a:xfrm>
            <a:off x="680322" y="4402667"/>
            <a:ext cx="8133478" cy="940240"/>
          </a:xfrm>
          <a:prstGeom prst="rect">
            <a:avLst/>
          </a:prstGeom>
        </p:spPr>
        <p:txBody>
          <a:bodyPr vert="horz" lIns="91440" tIns="45720" rIns="91440" bIns="45720" rtlCol="0" anchor="b">
            <a:no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4800" b="0" i="1"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0D649A48-D4A3-3E43-BC93-86F004168C14}"/>
              </a:ext>
            </a:extLst>
          </p:cNvPr>
          <p:cNvSpPr txBox="1"/>
          <p:nvPr/>
        </p:nvSpPr>
        <p:spPr>
          <a:xfrm>
            <a:off x="689429" y="558799"/>
            <a:ext cx="106317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9" name="Picture 10">
            <a:extLst>
              <a:ext uri="{FF2B5EF4-FFF2-40B4-BE49-F238E27FC236}">
                <a16:creationId xmlns:a16="http://schemas.microsoft.com/office/drawing/2014/main" id="{0DFF7F06-6809-114F-AF3A-4EE235DCDDEF}"/>
              </a:ext>
            </a:extLst>
          </p:cNvPr>
          <p:cNvPicPr>
            <a:picLocks noChangeAspect="1"/>
          </p:cNvPicPr>
          <p:nvPr/>
        </p:nvPicPr>
        <p:blipFill rotWithShape="1">
          <a:blip r:embed="rId2">
            <a:extLst>
              <a:ext uri="{28A0092B-C50C-407E-A947-70E740481C1C}">
                <a14:useLocalDpi xmlns:a14="http://schemas.microsoft.com/office/drawing/2010/main" val="0"/>
              </a:ext>
            </a:extLst>
          </a:blip>
          <a:srcRect t="32998" b="26957"/>
          <a:stretch/>
        </p:blipFill>
        <p:spPr>
          <a:xfrm>
            <a:off x="-1" y="-108857"/>
            <a:ext cx="12304375" cy="6966857"/>
          </a:xfrm>
          <a:prstGeom prst="rect">
            <a:avLst/>
          </a:prstGeom>
        </p:spPr>
      </p:pic>
      <p:sp>
        <p:nvSpPr>
          <p:cNvPr id="6" name="TextBox 5">
            <a:extLst>
              <a:ext uri="{FF2B5EF4-FFF2-40B4-BE49-F238E27FC236}">
                <a16:creationId xmlns:a16="http://schemas.microsoft.com/office/drawing/2014/main" id="{7E29DD41-62B3-444F-B192-46356C9292BC}"/>
              </a:ext>
            </a:extLst>
          </p:cNvPr>
          <p:cNvSpPr txBox="1"/>
          <p:nvPr/>
        </p:nvSpPr>
        <p:spPr>
          <a:xfrm>
            <a:off x="7990115" y="339386"/>
            <a:ext cx="4201886" cy="2351413"/>
          </a:xfrm>
          <a:prstGeom prst="rect">
            <a:avLst/>
          </a:prstGeom>
          <a:noFill/>
        </p:spPr>
        <p:txBody>
          <a:bodyPr wrap="square" rtlCol="0" anchor="ctr">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1:4</a:t>
            </a:r>
            <a:r>
              <a:rPr kumimoji="0" lang="en-US" sz="4000" b="1" i="0" u="none" strike="noStrike" kern="1200" cap="none" spc="0" normalizeH="0" baseline="30000" noProof="0">
                <a:ln>
                  <a:noFill/>
                </a:ln>
                <a:solidFill>
                  <a:prstClr val="black"/>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panose="020F0502020204030204" pitchFamily="34" charset="0"/>
                <a:ea typeface="+mn-ea"/>
                <a:cs typeface="+mn-cs"/>
              </a:rPr>
              <a:t>the seven churches that are in Asia:</a:t>
            </a:r>
          </a:p>
          <a:p>
            <a:pPr marL="457200" marR="0" lvl="0" indent="-457200" algn="l" defTabSz="914400" rtl="1"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0536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4D862-CB97-9F4B-B897-C7890CEDEA31}"/>
              </a:ext>
            </a:extLst>
          </p:cNvPr>
          <p:cNvSpPr>
            <a:spLocks noGrp="1"/>
          </p:cNvSpPr>
          <p:nvPr>
            <p:ph type="title"/>
          </p:nvPr>
        </p:nvSpPr>
        <p:spPr/>
        <p:txBody>
          <a:bodyPr/>
          <a:lstStyle/>
          <a:p>
            <a:r>
              <a:rPr lang="en-US"/>
              <a:t>Ways to interpret the Letters</a:t>
            </a:r>
          </a:p>
        </p:txBody>
      </p:sp>
      <p:sp>
        <p:nvSpPr>
          <p:cNvPr id="4" name="Content Placeholder 3">
            <a:extLst>
              <a:ext uri="{FF2B5EF4-FFF2-40B4-BE49-F238E27FC236}">
                <a16:creationId xmlns:a16="http://schemas.microsoft.com/office/drawing/2014/main" id="{E127EC8F-DF8E-8549-8908-E9AD40E52568}"/>
              </a:ext>
            </a:extLst>
          </p:cNvPr>
          <p:cNvSpPr>
            <a:spLocks noGrp="1"/>
          </p:cNvSpPr>
          <p:nvPr>
            <p:ph idx="1"/>
          </p:nvPr>
        </p:nvSpPr>
        <p:spPr>
          <a:xfrm>
            <a:off x="759907" y="2336874"/>
            <a:ext cx="11536763" cy="677632"/>
          </a:xfrm>
        </p:spPr>
        <p:txBody>
          <a:bodyPr/>
          <a:lstStyle/>
          <a:p>
            <a:pPr marL="0" indent="0">
              <a:buNone/>
            </a:pPr>
            <a:r>
              <a:rPr lang="en-US" sz="3600" b="1" u="sng">
                <a:solidFill>
                  <a:srgbClr val="000000"/>
                </a:solidFill>
                <a:latin typeface="Arial" panose="020B0604020202020204" pitchFamily="34" charset="0"/>
              </a:rPr>
              <a:t>F</a:t>
            </a:r>
            <a:r>
              <a:rPr lang="en-US" sz="3600" b="1" i="0" u="sng">
                <a:solidFill>
                  <a:srgbClr val="000000"/>
                </a:solidFill>
                <a:effectLst/>
                <a:latin typeface="Arial" panose="020B0604020202020204" pitchFamily="34" charset="0"/>
              </a:rPr>
              <a:t>our possible audiences</a:t>
            </a:r>
            <a:r>
              <a:rPr lang="en-US" sz="3600" b="1" i="0">
                <a:solidFill>
                  <a:srgbClr val="000000"/>
                </a:solidFill>
                <a:effectLst/>
                <a:latin typeface="Arial" panose="020B0604020202020204" pitchFamily="34" charset="0"/>
              </a:rPr>
              <a:t> </a:t>
            </a:r>
            <a:r>
              <a:rPr lang="en-US" sz="3200" i="0">
                <a:solidFill>
                  <a:srgbClr val="000000"/>
                </a:solidFill>
                <a:effectLst/>
                <a:latin typeface="Arial" panose="020B0604020202020204" pitchFamily="34" charset="0"/>
              </a:rPr>
              <a:t>addressed</a:t>
            </a:r>
            <a:r>
              <a:rPr lang="en-US" sz="3200" b="0" i="0">
                <a:solidFill>
                  <a:srgbClr val="000000"/>
                </a:solidFill>
                <a:effectLst/>
                <a:latin typeface="Arial" panose="020B0604020202020204" pitchFamily="34" charset="0"/>
              </a:rPr>
              <a:t> in Revelation 2-3:</a:t>
            </a:r>
          </a:p>
        </p:txBody>
      </p:sp>
      <p:sp>
        <p:nvSpPr>
          <p:cNvPr id="6" name="Content Placeholder 3">
            <a:extLst>
              <a:ext uri="{FF2B5EF4-FFF2-40B4-BE49-F238E27FC236}">
                <a16:creationId xmlns:a16="http://schemas.microsoft.com/office/drawing/2014/main" id="{4FA8B07E-8A17-D747-B8E3-312BFFCFE230}"/>
              </a:ext>
            </a:extLst>
          </p:cNvPr>
          <p:cNvSpPr>
            <a:spLocks noGrp="1"/>
          </p:cNvSpPr>
          <p:nvPr>
            <p:ph idx="1"/>
          </p:nvPr>
        </p:nvSpPr>
        <p:spPr>
          <a:xfrm>
            <a:off x="759907" y="2947730"/>
            <a:ext cx="11536763" cy="3599316"/>
          </a:xfrm>
        </p:spPr>
        <p:txBody>
          <a:bodyPr>
            <a:normAutofit/>
          </a:bodyPr>
          <a:lstStyle/>
          <a:p>
            <a:pPr lvl="1"/>
            <a:r>
              <a:rPr lang="en-US" sz="3600" b="1" i="0">
                <a:solidFill>
                  <a:srgbClr val="000000"/>
                </a:solidFill>
                <a:effectLst/>
                <a:latin typeface="Arial" panose="020B0604020202020204" pitchFamily="34" charset="0"/>
              </a:rPr>
              <a:t>The literal churches </a:t>
            </a:r>
          </a:p>
          <a:p>
            <a:pPr lvl="1"/>
            <a:r>
              <a:rPr lang="en-US" sz="3600" b="1" i="0">
                <a:solidFill>
                  <a:srgbClr val="000000"/>
                </a:solidFill>
                <a:effectLst/>
                <a:latin typeface="Arial" panose="020B0604020202020204" pitchFamily="34" charset="0"/>
              </a:rPr>
              <a:t>Saints “</a:t>
            </a:r>
            <a:r>
              <a:rPr lang="en-US" sz="3600" b="1" i="1">
                <a:solidFill>
                  <a:srgbClr val="000000"/>
                </a:solidFill>
                <a:effectLst/>
                <a:latin typeface="Arial" panose="020B0604020202020204" pitchFamily="34" charset="0"/>
              </a:rPr>
              <a:t>who have an ear to hear</a:t>
            </a:r>
            <a:r>
              <a:rPr lang="en-US" sz="3600" b="1" i="0">
                <a:solidFill>
                  <a:srgbClr val="000000"/>
                </a:solidFill>
                <a:effectLst/>
                <a:latin typeface="Arial" panose="020B0604020202020204" pitchFamily="34" charset="0"/>
              </a:rPr>
              <a:t>” </a:t>
            </a:r>
          </a:p>
          <a:p>
            <a:pPr lvl="1"/>
            <a:r>
              <a:rPr lang="en-US" sz="3600" b="1" i="0">
                <a:solidFill>
                  <a:srgbClr val="000000"/>
                </a:solidFill>
                <a:effectLst/>
                <a:latin typeface="Arial" panose="020B0604020202020204" pitchFamily="34" charset="0"/>
              </a:rPr>
              <a:t>Seven Church types </a:t>
            </a:r>
          </a:p>
          <a:p>
            <a:pPr lvl="1"/>
            <a:r>
              <a:rPr lang="en-US" sz="3600" b="1" i="0">
                <a:solidFill>
                  <a:srgbClr val="000000"/>
                </a:solidFill>
                <a:effectLst/>
                <a:latin typeface="Arial" panose="020B0604020202020204" pitchFamily="34" charset="0"/>
              </a:rPr>
              <a:t>Seven Church ages</a:t>
            </a:r>
          </a:p>
          <a:p>
            <a:pPr lvl="1"/>
            <a:endParaRPr lang="en-US" sz="3600" b="1" i="0">
              <a:solidFill>
                <a:srgbClr val="000000"/>
              </a:solidFill>
              <a:effectLst/>
              <a:latin typeface="Arial" panose="020B0604020202020204" pitchFamily="34" charset="0"/>
            </a:endParaRPr>
          </a:p>
          <a:p>
            <a:endParaRPr lang="en-US"/>
          </a:p>
        </p:txBody>
      </p:sp>
    </p:spTree>
    <p:extLst>
      <p:ext uri="{BB962C8B-B14F-4D97-AF65-F5344CB8AC3E}">
        <p14:creationId xmlns:p14="http://schemas.microsoft.com/office/powerpoint/2010/main" val="52330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88A5AA-BDC8-EF4B-B312-86B5A918E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93" y="611045"/>
            <a:ext cx="11417440" cy="6246955"/>
          </a:xfrm>
          <a:prstGeom prst="rect">
            <a:avLst/>
          </a:prstGeom>
        </p:spPr>
      </p:pic>
      <p:sp>
        <p:nvSpPr>
          <p:cNvPr id="4" name="TextBox 3">
            <a:extLst>
              <a:ext uri="{FF2B5EF4-FFF2-40B4-BE49-F238E27FC236}">
                <a16:creationId xmlns:a16="http://schemas.microsoft.com/office/drawing/2014/main" id="{9B788046-5050-9B43-9F4E-71BAD31E76AE}"/>
              </a:ext>
            </a:extLst>
          </p:cNvPr>
          <p:cNvSpPr txBox="1"/>
          <p:nvPr/>
        </p:nvSpPr>
        <p:spPr>
          <a:xfrm>
            <a:off x="244929" y="81644"/>
            <a:ext cx="103623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rebuchet MS" panose="020B0603020202020204"/>
                <a:ea typeface="+mn-ea"/>
                <a:cs typeface="+mn-cs"/>
              </a:rPr>
              <a:t>An example of the “Seven Church Ages” interpretation</a:t>
            </a:r>
          </a:p>
        </p:txBody>
      </p:sp>
    </p:spTree>
    <p:extLst>
      <p:ext uri="{BB962C8B-B14F-4D97-AF65-F5344CB8AC3E}">
        <p14:creationId xmlns:p14="http://schemas.microsoft.com/office/powerpoint/2010/main" val="393315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3">
            <a:extLst>
              <a:ext uri="{28A0092B-C50C-407E-A947-70E740481C1C}">
                <a14:useLocalDpi xmlns:a14="http://schemas.microsoft.com/office/drawing/2010/main" val="0"/>
              </a:ext>
            </a:extLst>
          </a:blip>
          <a:srcRect t="79" b="24921"/>
          <a:stretch/>
        </p:blipFill>
        <p:spPr>
          <a:xfrm>
            <a:off x="20" y="10"/>
            <a:ext cx="12191980" cy="6857990"/>
          </a:xfrm>
          <a:prstGeom prst="rect">
            <a:avLst/>
          </a:prstGeom>
          <a:ln>
            <a:noFill/>
          </a:ln>
        </p:spPr>
      </p:pic>
    </p:spTree>
    <p:extLst>
      <p:ext uri="{BB962C8B-B14F-4D97-AF65-F5344CB8AC3E}">
        <p14:creationId xmlns:p14="http://schemas.microsoft.com/office/powerpoint/2010/main" val="107040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680B-A394-1A4B-80FE-5C51DFD9B04E}"/>
              </a:ext>
            </a:extLst>
          </p:cNvPr>
          <p:cNvSpPr>
            <a:spLocks noGrp="1"/>
          </p:cNvSpPr>
          <p:nvPr>
            <p:ph type="title"/>
          </p:nvPr>
        </p:nvSpPr>
        <p:spPr/>
        <p:txBody>
          <a:bodyPr/>
          <a:lstStyle/>
          <a:p>
            <a:r>
              <a:rPr lang="en-US"/>
              <a:t>Revelation 3:20</a:t>
            </a:r>
          </a:p>
        </p:txBody>
      </p:sp>
      <p:pic>
        <p:nvPicPr>
          <p:cNvPr id="6" name="Picture 6">
            <a:extLst>
              <a:ext uri="{FF2B5EF4-FFF2-40B4-BE49-F238E27FC236}">
                <a16:creationId xmlns:a16="http://schemas.microsoft.com/office/drawing/2014/main" id="{3E129F91-E56E-B043-AA4B-348DD8C09A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616" b="6487"/>
          <a:stretch/>
        </p:blipFill>
        <p:spPr>
          <a:xfrm>
            <a:off x="4440115" y="18812"/>
            <a:ext cx="7751885" cy="6891134"/>
          </a:xfrm>
        </p:spPr>
      </p:pic>
      <p:sp>
        <p:nvSpPr>
          <p:cNvPr id="8" name="TextBox 7">
            <a:extLst>
              <a:ext uri="{FF2B5EF4-FFF2-40B4-BE49-F238E27FC236}">
                <a16:creationId xmlns:a16="http://schemas.microsoft.com/office/drawing/2014/main" id="{CF782C8D-1C43-3244-A2A9-499DB6240425}"/>
              </a:ext>
            </a:extLst>
          </p:cNvPr>
          <p:cNvSpPr txBox="1"/>
          <p:nvPr/>
        </p:nvSpPr>
        <p:spPr>
          <a:xfrm>
            <a:off x="785027" y="2329333"/>
            <a:ext cx="32594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rebuchet MS" panose="020B0603020202020204"/>
                <a:ea typeface="+mn-ea"/>
                <a:cs typeface="+mn-cs"/>
              </a:rPr>
              <a:t>What is interesting about this picture?</a:t>
            </a:r>
          </a:p>
        </p:txBody>
      </p:sp>
      <p:sp>
        <p:nvSpPr>
          <p:cNvPr id="9" name="TextBox 8">
            <a:extLst>
              <a:ext uri="{FF2B5EF4-FFF2-40B4-BE49-F238E27FC236}">
                <a16:creationId xmlns:a16="http://schemas.microsoft.com/office/drawing/2014/main" id="{E4CE1247-148B-9A42-99AA-26A8F3262408}"/>
              </a:ext>
            </a:extLst>
          </p:cNvPr>
          <p:cNvSpPr txBox="1"/>
          <p:nvPr/>
        </p:nvSpPr>
        <p:spPr>
          <a:xfrm>
            <a:off x="5180553" y="2517740"/>
            <a:ext cx="1828800" cy="1828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TextBox 10">
            <a:extLst>
              <a:ext uri="{FF2B5EF4-FFF2-40B4-BE49-F238E27FC236}">
                <a16:creationId xmlns:a16="http://schemas.microsoft.com/office/drawing/2014/main" id="{37B6F7AA-EAB8-C945-A1E4-1AD51FFAF1E6}"/>
              </a:ext>
            </a:extLst>
          </p:cNvPr>
          <p:cNvSpPr txBox="1"/>
          <p:nvPr/>
        </p:nvSpPr>
        <p:spPr>
          <a:xfrm>
            <a:off x="489857" y="3704702"/>
            <a:ext cx="38434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rebuchet MS" panose="020B0603020202020204"/>
                <a:ea typeface="+mn-ea"/>
                <a:cs typeface="+mn-cs"/>
              </a:rPr>
              <a:t>No doorknob on the outside of the door!</a:t>
            </a:r>
          </a:p>
        </p:txBody>
      </p:sp>
      <p:sp>
        <p:nvSpPr>
          <p:cNvPr id="3" name="TextBox 2">
            <a:extLst>
              <a:ext uri="{FF2B5EF4-FFF2-40B4-BE49-F238E27FC236}">
                <a16:creationId xmlns:a16="http://schemas.microsoft.com/office/drawing/2014/main" id="{7298B1D2-C525-2448-A74B-DDE1932C95BE}"/>
              </a:ext>
            </a:extLst>
          </p:cNvPr>
          <p:cNvSpPr txBox="1"/>
          <p:nvPr/>
        </p:nvSpPr>
        <p:spPr>
          <a:xfrm>
            <a:off x="245806" y="4830810"/>
            <a:ext cx="425245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solidFill>
                <a:effectLst/>
                <a:uLnTx/>
                <a:uFillTx/>
                <a:latin typeface="Trebuchet MS" panose="020B0603020202020204"/>
                <a:ea typeface="+mn-ea"/>
                <a:cs typeface="+mn-cs"/>
              </a:rPr>
              <a:t>Jesus is on the outside of the church knocking to get in!</a:t>
            </a:r>
          </a:p>
        </p:txBody>
      </p:sp>
    </p:spTree>
    <p:extLst>
      <p:ext uri="{BB962C8B-B14F-4D97-AF65-F5344CB8AC3E}">
        <p14:creationId xmlns:p14="http://schemas.microsoft.com/office/powerpoint/2010/main" val="198112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1754326"/>
          </a:xfrm>
          <a:prstGeom prst="rect">
            <a:avLst/>
          </a:prstGeom>
          <a:noFill/>
        </p:spPr>
        <p:txBody>
          <a:bodyPr wrap="square" rtlCol="0">
            <a:spAutoFit/>
          </a:bodyPr>
          <a:lstStyle/>
          <a:p>
            <a:pPr algn="ctr"/>
            <a:r>
              <a:rPr lang="en-US" sz="5400" b="1" dirty="0">
                <a:effectLst>
                  <a:outerShdw blurRad="38100" dist="38100" dir="2700000" algn="tl">
                    <a:srgbClr val="000000">
                      <a:alpha val="43137"/>
                    </a:srgbClr>
                  </a:outerShdw>
                </a:effectLst>
              </a:rPr>
              <a:t>1. A CALL TO COMMIT TO CHRIST!</a:t>
            </a:r>
          </a:p>
        </p:txBody>
      </p:sp>
    </p:spTree>
    <p:extLst>
      <p:ext uri="{BB962C8B-B14F-4D97-AF65-F5344CB8AC3E}">
        <p14:creationId xmlns:p14="http://schemas.microsoft.com/office/powerpoint/2010/main" val="244123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2. A CALL TO WORSHIP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CHRIST!</a:t>
            </a:r>
          </a:p>
        </p:txBody>
      </p:sp>
    </p:spTree>
    <p:extLst>
      <p:ext uri="{BB962C8B-B14F-4D97-AF65-F5344CB8AC3E}">
        <p14:creationId xmlns:p14="http://schemas.microsoft.com/office/powerpoint/2010/main" val="215210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D433-5488-4936-AF29-B41B11E10A48}"/>
              </a:ext>
            </a:extLst>
          </p:cNvPr>
          <p:cNvSpPr>
            <a:spLocks noGrp="1"/>
          </p:cNvSpPr>
          <p:nvPr>
            <p:ph type="title"/>
          </p:nvPr>
        </p:nvSpPr>
        <p:spPr/>
        <p:txBody>
          <a:bodyPr/>
          <a:lstStyle/>
          <a:p>
            <a:r>
              <a:rPr lang="en-US" dirty="0"/>
              <a:t>Revelation 5:1-5</a:t>
            </a:r>
          </a:p>
        </p:txBody>
      </p:sp>
      <p:sp>
        <p:nvSpPr>
          <p:cNvPr id="3" name="Content Placeholder 2">
            <a:extLst>
              <a:ext uri="{FF2B5EF4-FFF2-40B4-BE49-F238E27FC236}">
                <a16:creationId xmlns:a16="http://schemas.microsoft.com/office/drawing/2014/main" id="{9DC4B773-2747-4203-A51E-2B8F3B4DC294}"/>
              </a:ext>
            </a:extLst>
          </p:cNvPr>
          <p:cNvSpPr>
            <a:spLocks noGrp="1"/>
          </p:cNvSpPr>
          <p:nvPr>
            <p:ph idx="1"/>
          </p:nvPr>
        </p:nvSpPr>
        <p:spPr>
          <a:xfrm>
            <a:off x="406401" y="2048932"/>
            <a:ext cx="11396132" cy="4555067"/>
          </a:xfrm>
        </p:spPr>
        <p:txBody>
          <a:bodyPr>
            <a:normAutofit/>
          </a:bodyPr>
          <a:lstStyle/>
          <a:p>
            <a:pPr marL="0" indent="0">
              <a:buNone/>
            </a:pPr>
            <a:r>
              <a:rPr lang="en-US" sz="3200" i="1" dirty="0"/>
              <a:t>4 Then I began to </a:t>
            </a:r>
            <a:r>
              <a:rPr lang="en-US" sz="3200" b="1" i="1" u="sng" dirty="0"/>
              <a:t>weep</a:t>
            </a:r>
            <a:r>
              <a:rPr lang="en-US" sz="3200" i="1" dirty="0"/>
              <a:t> greatly because no one was found worthy to open the book or to look into it; 5 and one of the elders *said to me, “Stop weeping; behold, </a:t>
            </a:r>
            <a:r>
              <a:rPr lang="en-US" sz="3200" b="1" i="1" u="sng" dirty="0"/>
              <a:t>the Lion that is from the tribe of Judah</a:t>
            </a:r>
            <a:r>
              <a:rPr lang="en-US" sz="3200" i="1" dirty="0"/>
              <a:t>, </a:t>
            </a:r>
            <a:r>
              <a:rPr lang="en-US" sz="3200" b="1" i="1" u="sng" dirty="0"/>
              <a:t>the Root of David</a:t>
            </a:r>
            <a:r>
              <a:rPr lang="en-US" sz="3200" i="1" dirty="0"/>
              <a:t>, has </a:t>
            </a:r>
            <a:r>
              <a:rPr lang="en-US" sz="3200" b="1" i="1" u="sng" dirty="0"/>
              <a:t>overcome</a:t>
            </a:r>
            <a:r>
              <a:rPr lang="en-US" sz="3200" i="1" dirty="0"/>
              <a:t> so as to open the book and its seven seals.”</a:t>
            </a:r>
          </a:p>
          <a:p>
            <a:pPr lvl="1"/>
            <a:r>
              <a:rPr lang="en-US" sz="3600" b="1" i="1" dirty="0">
                <a:solidFill>
                  <a:srgbClr val="FFC000"/>
                </a:solidFill>
                <a:effectLst>
                  <a:outerShdw blurRad="38100" dist="38100" dir="2700000" algn="tl">
                    <a:srgbClr val="000000">
                      <a:alpha val="43137"/>
                    </a:srgbClr>
                  </a:outerShdw>
                </a:effectLst>
              </a:rPr>
              <a:t>Lion of Judah, Root of David </a:t>
            </a:r>
            <a:r>
              <a:rPr lang="en-US" sz="3600" i="1" dirty="0">
                <a:solidFill>
                  <a:schemeClr val="bg1"/>
                </a:solidFill>
              </a:rPr>
              <a:t>= Gen 49; Isaiah 11; </a:t>
            </a:r>
            <a:r>
              <a:rPr lang="en-US" sz="3600" i="1" dirty="0" err="1">
                <a:solidFill>
                  <a:schemeClr val="bg1"/>
                </a:solidFill>
              </a:rPr>
              <a:t>Jer</a:t>
            </a:r>
            <a:r>
              <a:rPr lang="en-US" sz="3600" i="1" dirty="0">
                <a:solidFill>
                  <a:schemeClr val="bg1"/>
                </a:solidFill>
              </a:rPr>
              <a:t> 23; Rom 15</a:t>
            </a:r>
          </a:p>
          <a:p>
            <a:pPr lvl="1"/>
            <a:r>
              <a:rPr lang="en-US" sz="3600" i="1" dirty="0"/>
              <a:t>Overcome </a:t>
            </a:r>
            <a:r>
              <a:rPr lang="en-US" sz="3600" i="1" dirty="0">
                <a:solidFill>
                  <a:schemeClr val="bg1"/>
                </a:solidFill>
              </a:rPr>
              <a:t>= From </a:t>
            </a:r>
            <a:r>
              <a:rPr lang="en-US" sz="3600" i="1" dirty="0" err="1">
                <a:solidFill>
                  <a:schemeClr val="bg1"/>
                </a:solidFill>
              </a:rPr>
              <a:t>nike</a:t>
            </a:r>
            <a:r>
              <a:rPr lang="en-US" sz="3600" i="1" dirty="0">
                <a:solidFill>
                  <a:schemeClr val="bg1"/>
                </a:solidFill>
              </a:rPr>
              <a:t> “to subdue” = aorist tense “once for all”</a:t>
            </a:r>
          </a:p>
        </p:txBody>
      </p:sp>
    </p:spTree>
    <p:extLst>
      <p:ext uri="{BB962C8B-B14F-4D97-AF65-F5344CB8AC3E}">
        <p14:creationId xmlns:p14="http://schemas.microsoft.com/office/powerpoint/2010/main" val="202731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ion looking at the camera&#10;&#10;Description automatically generated">
            <a:extLst>
              <a:ext uri="{FF2B5EF4-FFF2-40B4-BE49-F238E27FC236}">
                <a16:creationId xmlns:a16="http://schemas.microsoft.com/office/drawing/2014/main" id="{B5DE5E3A-89DC-4265-8B56-21F5E34FF80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7154"/>
          <a:stretch/>
        </p:blipFill>
        <p:spPr>
          <a:xfrm flipH="1">
            <a:off x="2578138" y="0"/>
            <a:ext cx="9613862" cy="7010758"/>
          </a:xfrm>
        </p:spPr>
      </p:pic>
      <p:sp>
        <p:nvSpPr>
          <p:cNvPr id="2" name="Title 1">
            <a:extLst>
              <a:ext uri="{FF2B5EF4-FFF2-40B4-BE49-F238E27FC236}">
                <a16:creationId xmlns:a16="http://schemas.microsoft.com/office/drawing/2014/main" id="{EAE02935-94FD-4B85-BA14-9BA212BBAB7B}"/>
              </a:ext>
            </a:extLst>
          </p:cNvPr>
          <p:cNvSpPr>
            <a:spLocks noGrp="1"/>
          </p:cNvSpPr>
          <p:nvPr>
            <p:ph type="title"/>
          </p:nvPr>
        </p:nvSpPr>
        <p:spPr/>
        <p:txBody>
          <a:bodyPr/>
          <a:lstStyle/>
          <a:p>
            <a:r>
              <a:rPr lang="en-US" b="1" dirty="0"/>
              <a:t>Lion of Judah</a:t>
            </a:r>
          </a:p>
        </p:txBody>
      </p:sp>
    </p:spTree>
    <p:extLst>
      <p:ext uri="{BB962C8B-B14F-4D97-AF65-F5344CB8AC3E}">
        <p14:creationId xmlns:p14="http://schemas.microsoft.com/office/powerpoint/2010/main" val="411673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D433-5488-4936-AF29-B41B11E10A48}"/>
              </a:ext>
            </a:extLst>
          </p:cNvPr>
          <p:cNvSpPr>
            <a:spLocks noGrp="1"/>
          </p:cNvSpPr>
          <p:nvPr>
            <p:ph type="title"/>
          </p:nvPr>
        </p:nvSpPr>
        <p:spPr/>
        <p:txBody>
          <a:bodyPr/>
          <a:lstStyle/>
          <a:p>
            <a:r>
              <a:rPr lang="en-US" dirty="0"/>
              <a:t>Revelation 5:6-7</a:t>
            </a:r>
          </a:p>
        </p:txBody>
      </p:sp>
      <p:sp>
        <p:nvSpPr>
          <p:cNvPr id="3" name="Content Placeholder 2">
            <a:extLst>
              <a:ext uri="{FF2B5EF4-FFF2-40B4-BE49-F238E27FC236}">
                <a16:creationId xmlns:a16="http://schemas.microsoft.com/office/drawing/2014/main" id="{9DC4B773-2747-4203-A51E-2B8F3B4DC294}"/>
              </a:ext>
            </a:extLst>
          </p:cNvPr>
          <p:cNvSpPr>
            <a:spLocks noGrp="1"/>
          </p:cNvSpPr>
          <p:nvPr>
            <p:ph idx="1"/>
          </p:nvPr>
        </p:nvSpPr>
        <p:spPr>
          <a:xfrm>
            <a:off x="406400" y="2048932"/>
            <a:ext cx="11785599" cy="4555067"/>
          </a:xfrm>
        </p:spPr>
        <p:txBody>
          <a:bodyPr>
            <a:normAutofit/>
          </a:bodyPr>
          <a:lstStyle/>
          <a:p>
            <a:pPr marL="0" indent="0">
              <a:buNone/>
            </a:pPr>
            <a:r>
              <a:rPr lang="en-US" sz="3200" i="1" dirty="0"/>
              <a:t>6 And I saw between the throne (with the four living creatures) and the elders a </a:t>
            </a:r>
            <a:r>
              <a:rPr lang="en-US" sz="3200" b="1" i="1" u="sng" dirty="0"/>
              <a:t>Lamb</a:t>
            </a:r>
            <a:r>
              <a:rPr lang="en-US" sz="3200" i="1" dirty="0"/>
              <a:t> standing, as if </a:t>
            </a:r>
            <a:r>
              <a:rPr lang="en-US" sz="3200" b="1" i="1" u="sng" dirty="0"/>
              <a:t>slain</a:t>
            </a:r>
            <a:r>
              <a:rPr lang="en-US" sz="3200" i="1" dirty="0"/>
              <a:t>, having </a:t>
            </a:r>
            <a:r>
              <a:rPr lang="en-US" sz="3200" b="1" i="1" u="sng" dirty="0"/>
              <a:t>seven horns and seven eyes</a:t>
            </a:r>
            <a:r>
              <a:rPr lang="en-US" sz="3200" i="1" dirty="0"/>
              <a:t>, which are the seven Spirits of God, sent out into all the earth. 7 And He came and </a:t>
            </a:r>
            <a:r>
              <a:rPr lang="en-US" sz="3200" b="1" i="1" u="sng" dirty="0"/>
              <a:t>took</a:t>
            </a:r>
            <a:r>
              <a:rPr lang="en-US" sz="3200" i="1" dirty="0"/>
              <a:t> the book out of the right hand of Him who sat on the throne. </a:t>
            </a:r>
          </a:p>
          <a:p>
            <a:pPr lvl="1"/>
            <a:r>
              <a:rPr lang="en-US" sz="4000" b="1" i="1" dirty="0"/>
              <a:t>Lamb</a:t>
            </a:r>
            <a:r>
              <a:rPr lang="en-US" sz="4000" i="1" dirty="0"/>
              <a:t> = </a:t>
            </a:r>
            <a:r>
              <a:rPr lang="en-US" sz="4000" i="1" dirty="0">
                <a:solidFill>
                  <a:schemeClr val="bg1"/>
                </a:solidFill>
              </a:rPr>
              <a:t>29 times in Rev </a:t>
            </a:r>
            <a:endParaRPr lang="en-US" sz="4000" dirty="0"/>
          </a:p>
          <a:p>
            <a:pPr lvl="1"/>
            <a:r>
              <a:rPr lang="en-US" sz="4000" i="1" dirty="0"/>
              <a:t>As if Slain = </a:t>
            </a:r>
            <a:r>
              <a:rPr lang="en-US" sz="4000" i="1" dirty="0">
                <a:solidFill>
                  <a:schemeClr val="bg1"/>
                </a:solidFill>
              </a:rPr>
              <a:t>perfect tense (for all of time)</a:t>
            </a:r>
            <a:endParaRPr lang="en-US" sz="4000" i="1" dirty="0"/>
          </a:p>
        </p:txBody>
      </p:sp>
    </p:spTree>
    <p:extLst>
      <p:ext uri="{BB962C8B-B14F-4D97-AF65-F5344CB8AC3E}">
        <p14:creationId xmlns:p14="http://schemas.microsoft.com/office/powerpoint/2010/main" val="75684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heep standing on top of a grass covered field&#10;&#10;Description automatically generated">
            <a:extLst>
              <a:ext uri="{FF2B5EF4-FFF2-40B4-BE49-F238E27FC236}">
                <a16:creationId xmlns:a16="http://schemas.microsoft.com/office/drawing/2014/main" id="{DBD01B01-1477-421F-8092-CD2B2CD1026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660" r="12237"/>
          <a:stretch/>
        </p:blipFill>
        <p:spPr>
          <a:xfrm>
            <a:off x="2255520" y="-1"/>
            <a:ext cx="9936480" cy="7743097"/>
          </a:xfrm>
        </p:spPr>
      </p:pic>
      <p:sp>
        <p:nvSpPr>
          <p:cNvPr id="2" name="Title 1">
            <a:extLst>
              <a:ext uri="{FF2B5EF4-FFF2-40B4-BE49-F238E27FC236}">
                <a16:creationId xmlns:a16="http://schemas.microsoft.com/office/drawing/2014/main" id="{E2F9D152-78A7-422F-9A04-073A7EBA2AA0}"/>
              </a:ext>
            </a:extLst>
          </p:cNvPr>
          <p:cNvSpPr>
            <a:spLocks noGrp="1"/>
          </p:cNvSpPr>
          <p:nvPr>
            <p:ph type="title"/>
          </p:nvPr>
        </p:nvSpPr>
        <p:spPr/>
        <p:txBody>
          <a:bodyPr/>
          <a:lstStyle/>
          <a:p>
            <a:r>
              <a:rPr lang="en-US" dirty="0"/>
              <a:t>Lamb of God</a:t>
            </a:r>
          </a:p>
        </p:txBody>
      </p:sp>
    </p:spTree>
    <p:extLst>
      <p:ext uri="{BB962C8B-B14F-4D97-AF65-F5344CB8AC3E}">
        <p14:creationId xmlns:p14="http://schemas.microsoft.com/office/powerpoint/2010/main" val="409698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2. A CALL TO WORSHIP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CHRIST!</a:t>
            </a:r>
          </a:p>
        </p:txBody>
      </p:sp>
    </p:spTree>
    <p:extLst>
      <p:ext uri="{BB962C8B-B14F-4D97-AF65-F5344CB8AC3E}">
        <p14:creationId xmlns:p14="http://schemas.microsoft.com/office/powerpoint/2010/main" val="41868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3. A CALL TO OVERCOME!</a:t>
            </a:r>
          </a:p>
        </p:txBody>
      </p:sp>
    </p:spTree>
    <p:extLst>
      <p:ext uri="{BB962C8B-B14F-4D97-AF65-F5344CB8AC3E}">
        <p14:creationId xmlns:p14="http://schemas.microsoft.com/office/powerpoint/2010/main" val="265257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D433-5488-4936-AF29-B41B11E10A48}"/>
              </a:ext>
            </a:extLst>
          </p:cNvPr>
          <p:cNvSpPr>
            <a:spLocks noGrp="1"/>
          </p:cNvSpPr>
          <p:nvPr>
            <p:ph type="title"/>
          </p:nvPr>
        </p:nvSpPr>
        <p:spPr>
          <a:xfrm>
            <a:off x="223521" y="753228"/>
            <a:ext cx="10514148" cy="1080938"/>
          </a:xfrm>
        </p:spPr>
        <p:txBody>
          <a:bodyPr>
            <a:normAutofit/>
          </a:bodyPr>
          <a:lstStyle/>
          <a:p>
            <a:r>
              <a:rPr lang="en-US" dirty="0"/>
              <a:t>Revelation 12:10-11  Victory Cry</a:t>
            </a:r>
          </a:p>
        </p:txBody>
      </p:sp>
      <p:sp>
        <p:nvSpPr>
          <p:cNvPr id="3" name="Content Placeholder 2">
            <a:extLst>
              <a:ext uri="{FF2B5EF4-FFF2-40B4-BE49-F238E27FC236}">
                <a16:creationId xmlns:a16="http://schemas.microsoft.com/office/drawing/2014/main" id="{9DC4B773-2747-4203-A51E-2B8F3B4DC294}"/>
              </a:ext>
            </a:extLst>
          </p:cNvPr>
          <p:cNvSpPr>
            <a:spLocks noGrp="1"/>
          </p:cNvSpPr>
          <p:nvPr>
            <p:ph idx="1"/>
          </p:nvPr>
        </p:nvSpPr>
        <p:spPr>
          <a:xfrm>
            <a:off x="406401" y="2048932"/>
            <a:ext cx="11396132" cy="4385735"/>
          </a:xfrm>
        </p:spPr>
        <p:txBody>
          <a:bodyPr>
            <a:noAutofit/>
          </a:bodyPr>
          <a:lstStyle/>
          <a:p>
            <a:pPr marL="0" indent="0">
              <a:buNone/>
            </a:pPr>
            <a:r>
              <a:rPr lang="en-US" sz="3600" i="1" dirty="0"/>
              <a:t>10 Then I heard a loud voice in heaven, saying,</a:t>
            </a:r>
          </a:p>
          <a:p>
            <a:pPr marL="0" indent="0">
              <a:buNone/>
            </a:pPr>
            <a:r>
              <a:rPr lang="en-US" sz="3600" i="1" dirty="0"/>
              <a:t>“</a:t>
            </a:r>
            <a:r>
              <a:rPr lang="en-US" sz="3600" b="1" i="1" u="sng" dirty="0"/>
              <a:t>Now</a:t>
            </a:r>
            <a:r>
              <a:rPr lang="en-US" sz="3600" i="1" dirty="0"/>
              <a:t> the salvation, and the power, and the kingdom of our God and the authority of His Christ </a:t>
            </a:r>
            <a:r>
              <a:rPr lang="en-US" sz="3600" b="1" i="1" u="sng" dirty="0"/>
              <a:t>have come</a:t>
            </a:r>
            <a:r>
              <a:rPr lang="en-US" sz="3600" i="1" dirty="0"/>
              <a:t>, for </a:t>
            </a:r>
            <a:r>
              <a:rPr lang="en-US" sz="3600" b="1" i="1" u="sng" dirty="0"/>
              <a:t>the accuser</a:t>
            </a:r>
            <a:r>
              <a:rPr lang="en-US" sz="3600" i="1" dirty="0"/>
              <a:t> of our brethren has been thrown down, he who accuses them before our God day and night. 11 And they </a:t>
            </a:r>
            <a:r>
              <a:rPr lang="en-US" sz="3600" b="1" i="1" u="sng" dirty="0"/>
              <a:t>overcame</a:t>
            </a:r>
            <a:r>
              <a:rPr lang="en-US" sz="3600" i="1" dirty="0"/>
              <a:t> him </a:t>
            </a:r>
            <a:r>
              <a:rPr lang="en-US" sz="3600" b="1" i="1" dirty="0"/>
              <a:t>because of </a:t>
            </a:r>
            <a:r>
              <a:rPr lang="en-US" sz="3600" b="1" i="1" u="sng" dirty="0"/>
              <a:t>the blood of the Lamb</a:t>
            </a:r>
            <a:r>
              <a:rPr lang="en-US" sz="3600" i="1" dirty="0"/>
              <a:t> and </a:t>
            </a:r>
            <a:r>
              <a:rPr lang="en-US" sz="3600" b="1" i="1" dirty="0"/>
              <a:t>because of </a:t>
            </a:r>
            <a:r>
              <a:rPr lang="en-US" sz="3600" b="1" i="1" u="sng" dirty="0"/>
              <a:t>the word of their testimony</a:t>
            </a:r>
            <a:r>
              <a:rPr lang="en-US" sz="3600" i="1" dirty="0"/>
              <a:t>, and they </a:t>
            </a:r>
            <a:r>
              <a:rPr lang="en-US" sz="3600" b="1" i="1" u="sng" dirty="0"/>
              <a:t>did not love their life</a:t>
            </a:r>
            <a:r>
              <a:rPr lang="en-US" sz="3600" i="1" dirty="0"/>
              <a:t> even when faced with death. </a:t>
            </a:r>
          </a:p>
        </p:txBody>
      </p:sp>
    </p:spTree>
    <p:extLst>
      <p:ext uri="{BB962C8B-B14F-4D97-AF65-F5344CB8AC3E}">
        <p14:creationId xmlns:p14="http://schemas.microsoft.com/office/powerpoint/2010/main" val="214940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4EAC-0861-9742-86C8-A40F2F29134F}"/>
              </a:ext>
            </a:extLst>
          </p:cNvPr>
          <p:cNvSpPr>
            <a:spLocks noGrp="1"/>
          </p:cNvSpPr>
          <p:nvPr>
            <p:ph type="title"/>
          </p:nvPr>
        </p:nvSpPr>
        <p:spPr/>
        <p:txBody>
          <a:bodyPr/>
          <a:lstStyle/>
          <a:p>
            <a:r>
              <a:rPr lang="en-US" dirty="0"/>
              <a:t>Prayer and Announcements</a:t>
            </a:r>
          </a:p>
        </p:txBody>
      </p:sp>
      <p:sp>
        <p:nvSpPr>
          <p:cNvPr id="3" name="Content Placeholder 2">
            <a:extLst>
              <a:ext uri="{FF2B5EF4-FFF2-40B4-BE49-F238E27FC236}">
                <a16:creationId xmlns:a16="http://schemas.microsoft.com/office/drawing/2014/main" id="{64EB0205-B427-CA44-8369-014601CBBA0B}"/>
              </a:ext>
            </a:extLst>
          </p:cNvPr>
          <p:cNvSpPr>
            <a:spLocks noGrp="1"/>
          </p:cNvSpPr>
          <p:nvPr>
            <p:ph idx="1"/>
          </p:nvPr>
        </p:nvSpPr>
        <p:spPr>
          <a:xfrm>
            <a:off x="680321" y="1834166"/>
            <a:ext cx="11511679" cy="5375777"/>
          </a:xfrm>
        </p:spPr>
        <p:txBody>
          <a:bodyPr>
            <a:noAutofit/>
          </a:bodyPr>
          <a:lstStyle/>
          <a:p>
            <a:pPr marL="0" indent="0">
              <a:lnSpc>
                <a:spcPct val="100000"/>
              </a:lnSpc>
              <a:spcBef>
                <a:spcPts val="0"/>
              </a:spcBef>
              <a:buNone/>
            </a:pPr>
            <a:r>
              <a:rPr lang="en-US" sz="4400" b="1" u="sng" dirty="0">
                <a:effectLst>
                  <a:outerShdw blurRad="38100" dist="38100" dir="2700000" algn="tl">
                    <a:srgbClr val="000000">
                      <a:alpha val="43137"/>
                    </a:srgbClr>
                  </a:outerShdw>
                </a:effectLst>
              </a:rPr>
              <a:t>Sundays Facebook Live or In-person</a:t>
            </a:r>
            <a:r>
              <a:rPr lang="en-US" sz="4400" b="1" dirty="0">
                <a:effectLst>
                  <a:outerShdw blurRad="38100" dist="38100" dir="2700000" algn="tl">
                    <a:srgbClr val="000000">
                      <a:alpha val="43137"/>
                    </a:srgbClr>
                  </a:outerShdw>
                </a:effectLst>
              </a:rPr>
              <a:t>:   </a:t>
            </a:r>
          </a:p>
          <a:p>
            <a:pPr marL="0" indent="0">
              <a:lnSpc>
                <a:spcPct val="100000"/>
              </a:lnSpc>
              <a:spcBef>
                <a:spcPts val="600"/>
              </a:spcBef>
              <a:buNone/>
            </a:pPr>
            <a:r>
              <a:rPr lang="en-US" sz="4400" b="1" dirty="0">
                <a:effectLst>
                  <a:outerShdw blurRad="38100" dist="38100" dir="2700000" algn="tl">
                    <a:srgbClr val="000000">
                      <a:alpha val="43137"/>
                    </a:srgbClr>
                  </a:outerShdw>
                </a:effectLst>
              </a:rPr>
              <a:t>    9:15  Small Group Sunday School Classes</a:t>
            </a:r>
          </a:p>
          <a:p>
            <a:pPr marL="2286000" lvl="5" indent="0">
              <a:lnSpc>
                <a:spcPct val="100000"/>
              </a:lnSpc>
              <a:spcBef>
                <a:spcPts val="600"/>
              </a:spcBef>
              <a:buNone/>
            </a:pPr>
            <a:r>
              <a:rPr lang="en-US" sz="3400" b="1" dirty="0">
                <a:effectLst>
                  <a:outerShdw blurRad="38100" dist="38100" dir="2700000" algn="tl">
                    <a:srgbClr val="000000">
                      <a:alpha val="43137"/>
                    </a:srgbClr>
                  </a:outerShdw>
                </a:effectLst>
              </a:rPr>
              <a:t>Greg Bowers teaches on Facebook Live </a:t>
            </a:r>
          </a:p>
          <a:p>
            <a:pPr marL="0" indent="0">
              <a:buNone/>
            </a:pPr>
            <a:endParaRPr lang="en-US" sz="1000" b="1" dirty="0">
              <a:effectLst>
                <a:outerShdw blurRad="38100" dist="38100" dir="2700000" algn="tl">
                  <a:srgbClr val="000000">
                    <a:alpha val="43137"/>
                  </a:srgbClr>
                </a:outerShdw>
              </a:effectLst>
            </a:endParaRPr>
          </a:p>
          <a:p>
            <a:pPr marL="0" indent="0">
              <a:spcBef>
                <a:spcPts val="0"/>
              </a:spcBef>
              <a:buNone/>
            </a:pPr>
            <a:r>
              <a:rPr lang="en-US" sz="4800" b="1" dirty="0">
                <a:effectLst>
                  <a:outerShdw blurRad="38100" dist="38100" dir="2700000" algn="tl">
                    <a:srgbClr val="000000">
                      <a:alpha val="43137"/>
                    </a:srgbClr>
                  </a:outerShdw>
                </a:effectLst>
              </a:rPr>
              <a:t> 10:30  Worship (Facebook or YouTube)</a:t>
            </a:r>
          </a:p>
          <a:p>
            <a:pPr marL="0" indent="0" algn="ctr">
              <a:buNone/>
            </a:pPr>
            <a:endParaRPr lang="en-US" sz="4800" b="1" dirty="0">
              <a:solidFill>
                <a:schemeClr val="bg1"/>
              </a:solidFill>
              <a:effectLst>
                <a:outerShdw blurRad="38100" dist="38100" dir="2700000" algn="tl">
                  <a:srgbClr val="000000">
                    <a:alpha val="43137"/>
                  </a:srgbClr>
                </a:outerShdw>
              </a:effectLst>
            </a:endParaRPr>
          </a:p>
          <a:p>
            <a:pPr marL="0" indent="0" algn="ctr">
              <a:buNone/>
            </a:pPr>
            <a:r>
              <a:rPr lang="en-US" sz="4800" b="1" dirty="0">
                <a:solidFill>
                  <a:schemeClr val="bg1"/>
                </a:solidFill>
                <a:effectLst>
                  <a:outerShdw blurRad="38100" dist="38100" dir="2700000" algn="tl">
                    <a:srgbClr val="000000">
                      <a:alpha val="43137"/>
                    </a:srgbClr>
                  </a:outerShdw>
                </a:effectLst>
              </a:rPr>
              <a:t>Mask in and Mask out...</a:t>
            </a:r>
          </a:p>
        </p:txBody>
      </p:sp>
    </p:spTree>
    <p:extLst>
      <p:ext uri="{BB962C8B-B14F-4D97-AF65-F5344CB8AC3E}">
        <p14:creationId xmlns:p14="http://schemas.microsoft.com/office/powerpoint/2010/main" val="76820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D433-5488-4936-AF29-B41B11E10A48}"/>
              </a:ext>
            </a:extLst>
          </p:cNvPr>
          <p:cNvSpPr>
            <a:spLocks noGrp="1"/>
          </p:cNvSpPr>
          <p:nvPr>
            <p:ph type="title"/>
          </p:nvPr>
        </p:nvSpPr>
        <p:spPr>
          <a:xfrm>
            <a:off x="223521" y="176816"/>
            <a:ext cx="10514148" cy="1657350"/>
          </a:xfrm>
        </p:spPr>
        <p:txBody>
          <a:bodyPr>
            <a:normAutofit/>
          </a:bodyPr>
          <a:lstStyle/>
          <a:p>
            <a:r>
              <a:rPr lang="en-US" dirty="0"/>
              <a:t>Revelation 12:10-11  Victory Cry</a:t>
            </a:r>
          </a:p>
        </p:txBody>
      </p:sp>
      <p:pic>
        <p:nvPicPr>
          <p:cNvPr id="5" name="Picture 4" descr="A close up of a sign&#10;&#10;Description automatically generated">
            <a:extLst>
              <a:ext uri="{FF2B5EF4-FFF2-40B4-BE49-F238E27FC236}">
                <a16:creationId xmlns:a16="http://schemas.microsoft.com/office/drawing/2014/main" id="{7E9656B4-0DDF-435F-9817-A59BCE20D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199" y="2063931"/>
            <a:ext cx="3085595" cy="1851357"/>
          </a:xfrm>
          <a:prstGeom prst="rect">
            <a:avLst/>
          </a:prstGeom>
          <a:ln w="19050" cap="sq" cmpd="thickThin">
            <a:solidFill>
              <a:srgbClr val="000000"/>
            </a:solidFill>
            <a:prstDash val="solid"/>
            <a:miter lim="800000"/>
          </a:ln>
          <a:effectLst>
            <a:innerShdw blurRad="76200">
              <a:srgbClr val="000000"/>
            </a:innerShdw>
          </a:effectLst>
        </p:spPr>
      </p:pic>
      <p:sp>
        <p:nvSpPr>
          <p:cNvPr id="3" name="Content Placeholder 2">
            <a:extLst>
              <a:ext uri="{FF2B5EF4-FFF2-40B4-BE49-F238E27FC236}">
                <a16:creationId xmlns:a16="http://schemas.microsoft.com/office/drawing/2014/main" id="{9DC4B773-2747-4203-A51E-2B8F3B4DC294}"/>
              </a:ext>
            </a:extLst>
          </p:cNvPr>
          <p:cNvSpPr>
            <a:spLocks noGrp="1"/>
          </p:cNvSpPr>
          <p:nvPr>
            <p:ph idx="1"/>
          </p:nvPr>
        </p:nvSpPr>
        <p:spPr>
          <a:xfrm>
            <a:off x="406400" y="1463040"/>
            <a:ext cx="11785599" cy="4971628"/>
          </a:xfrm>
        </p:spPr>
        <p:txBody>
          <a:bodyPr>
            <a:noAutofit/>
          </a:bodyPr>
          <a:lstStyle/>
          <a:p>
            <a:pPr marL="0" indent="0">
              <a:buNone/>
            </a:pPr>
            <a:r>
              <a:rPr lang="en-US" sz="3600" i="1" dirty="0"/>
              <a:t>Verse 11 ...</a:t>
            </a:r>
            <a:r>
              <a:rPr lang="en-US" sz="3600" b="1" i="1" u="sng" dirty="0"/>
              <a:t> </a:t>
            </a:r>
          </a:p>
          <a:p>
            <a:r>
              <a:rPr lang="en-US" sz="3600" b="1" i="1" u="sng" dirty="0">
                <a:solidFill>
                  <a:schemeClr val="bg1"/>
                </a:solidFill>
              </a:rPr>
              <a:t>Overcame</a:t>
            </a:r>
            <a:r>
              <a:rPr lang="en-US" sz="3200" i="1" dirty="0"/>
              <a:t> = </a:t>
            </a:r>
            <a:r>
              <a:rPr lang="en-US" sz="3200" i="1" dirty="0" err="1"/>
              <a:t>níkē</a:t>
            </a:r>
            <a:r>
              <a:rPr lang="en-US" sz="3200" i="1" dirty="0"/>
              <a:t>, ("victory“) - properly, </a:t>
            </a:r>
          </a:p>
          <a:p>
            <a:pPr marL="0" indent="0">
              <a:buNone/>
            </a:pPr>
            <a:r>
              <a:rPr lang="en-US" sz="3200" i="1" dirty="0"/>
              <a:t>conquer; overcome; " 'to carry off the victory, </a:t>
            </a:r>
            <a:br>
              <a:rPr lang="en-US" sz="3200" i="1" dirty="0"/>
            </a:br>
            <a:r>
              <a:rPr lang="en-US" sz="3200" i="1" dirty="0"/>
              <a:t>come off victorious.' The verb implies a battle.</a:t>
            </a:r>
          </a:p>
          <a:p>
            <a:r>
              <a:rPr lang="en-US" sz="3600" b="1" i="1" u="sng" dirty="0">
                <a:solidFill>
                  <a:schemeClr val="bg1"/>
                </a:solidFill>
              </a:rPr>
              <a:t>The blood of the Lamb </a:t>
            </a:r>
          </a:p>
          <a:p>
            <a:r>
              <a:rPr lang="en-US" sz="3600" b="1" i="1" u="sng" dirty="0">
                <a:solidFill>
                  <a:schemeClr val="bg1"/>
                </a:solidFill>
              </a:rPr>
              <a:t>The Word of their testimony</a:t>
            </a:r>
            <a:r>
              <a:rPr lang="en-US" sz="3600" i="1" dirty="0"/>
              <a:t> = μα</a:t>
            </a:r>
            <a:r>
              <a:rPr lang="en-US" sz="3600" i="1" dirty="0" err="1"/>
              <a:t>ρτυρί</a:t>
            </a:r>
            <a:r>
              <a:rPr lang="en-US" sz="3600" i="1" dirty="0"/>
              <a:t>ας : witness, evidence, testimony, reputation... </a:t>
            </a:r>
          </a:p>
          <a:p>
            <a:r>
              <a:rPr lang="en-US" sz="3600" b="1" i="1" u="sng" dirty="0">
                <a:solidFill>
                  <a:schemeClr val="bg1"/>
                </a:solidFill>
              </a:rPr>
              <a:t>Did not love their life</a:t>
            </a:r>
            <a:r>
              <a:rPr lang="en-US" sz="3600" b="1" i="1" dirty="0">
                <a:solidFill>
                  <a:schemeClr val="bg1"/>
                </a:solidFill>
              </a:rPr>
              <a:t> </a:t>
            </a:r>
            <a:r>
              <a:rPr lang="en-US" sz="3600" i="1" dirty="0"/>
              <a:t>= No fear of death!!! </a:t>
            </a:r>
            <a:endParaRPr lang="en-US" sz="3200" i="1" dirty="0"/>
          </a:p>
        </p:txBody>
      </p:sp>
    </p:spTree>
    <p:extLst>
      <p:ext uri="{BB962C8B-B14F-4D97-AF65-F5344CB8AC3E}">
        <p14:creationId xmlns:p14="http://schemas.microsoft.com/office/powerpoint/2010/main" val="304910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3. A CALL TO OVERCOME!</a:t>
            </a:r>
          </a:p>
        </p:txBody>
      </p:sp>
    </p:spTree>
    <p:extLst>
      <p:ext uri="{BB962C8B-B14F-4D97-AF65-F5344CB8AC3E}">
        <p14:creationId xmlns:p14="http://schemas.microsoft.com/office/powerpoint/2010/main" val="65892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4. A CALL TO DEDICATION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And WISDOM!</a:t>
            </a:r>
          </a:p>
        </p:txBody>
      </p:sp>
    </p:spTree>
    <p:extLst>
      <p:ext uri="{BB962C8B-B14F-4D97-AF65-F5344CB8AC3E}">
        <p14:creationId xmlns:p14="http://schemas.microsoft.com/office/powerpoint/2010/main" val="330023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D433-5488-4936-AF29-B41B11E10A48}"/>
              </a:ext>
            </a:extLst>
          </p:cNvPr>
          <p:cNvSpPr>
            <a:spLocks noGrp="1"/>
          </p:cNvSpPr>
          <p:nvPr>
            <p:ph type="title"/>
          </p:nvPr>
        </p:nvSpPr>
        <p:spPr>
          <a:xfrm>
            <a:off x="223521" y="753228"/>
            <a:ext cx="10514148" cy="1080938"/>
          </a:xfrm>
        </p:spPr>
        <p:txBody>
          <a:bodyPr>
            <a:normAutofit/>
          </a:bodyPr>
          <a:lstStyle/>
          <a:p>
            <a:r>
              <a:rPr lang="en-US" dirty="0"/>
              <a:t>Revelation 13:17-18  His Number is 666</a:t>
            </a:r>
          </a:p>
        </p:txBody>
      </p:sp>
      <p:sp>
        <p:nvSpPr>
          <p:cNvPr id="3" name="Content Placeholder 2">
            <a:extLst>
              <a:ext uri="{FF2B5EF4-FFF2-40B4-BE49-F238E27FC236}">
                <a16:creationId xmlns:a16="http://schemas.microsoft.com/office/drawing/2014/main" id="{9DC4B773-2747-4203-A51E-2B8F3B4DC294}"/>
              </a:ext>
            </a:extLst>
          </p:cNvPr>
          <p:cNvSpPr>
            <a:spLocks noGrp="1"/>
          </p:cNvSpPr>
          <p:nvPr>
            <p:ph idx="1"/>
          </p:nvPr>
        </p:nvSpPr>
        <p:spPr>
          <a:xfrm>
            <a:off x="397934" y="2168433"/>
            <a:ext cx="11396132" cy="4266233"/>
          </a:xfrm>
        </p:spPr>
        <p:txBody>
          <a:bodyPr>
            <a:noAutofit/>
          </a:bodyPr>
          <a:lstStyle/>
          <a:p>
            <a:pPr marL="0" indent="0">
              <a:buNone/>
            </a:pPr>
            <a:r>
              <a:rPr lang="en-US" sz="3400" i="1" dirty="0"/>
              <a:t>17 and he provides that </a:t>
            </a:r>
            <a:r>
              <a:rPr lang="en-US" sz="3400" b="1" i="1" u="sng" dirty="0"/>
              <a:t>no one will be able to buy or to sell</a:t>
            </a:r>
            <a:r>
              <a:rPr lang="en-US" sz="3400" i="1" dirty="0"/>
              <a:t>, except the one who has the mark, </a:t>
            </a:r>
            <a:r>
              <a:rPr lang="en-US" sz="3400" b="1" i="1" dirty="0"/>
              <a:t>either the </a:t>
            </a:r>
            <a:r>
              <a:rPr lang="en-US" sz="3400" b="1" i="1" u="sng" dirty="0"/>
              <a:t>name</a:t>
            </a:r>
            <a:r>
              <a:rPr lang="en-US" sz="3400" b="1" i="1" dirty="0"/>
              <a:t> of the beast or the </a:t>
            </a:r>
            <a:r>
              <a:rPr lang="en-US" sz="3400" b="1" i="1" u="sng" dirty="0"/>
              <a:t>number</a:t>
            </a:r>
            <a:r>
              <a:rPr lang="en-US" sz="3400" b="1" i="1" dirty="0"/>
              <a:t> of his name</a:t>
            </a:r>
            <a:r>
              <a:rPr lang="en-US" sz="3400" i="1" dirty="0"/>
              <a:t>. 18 Here is </a:t>
            </a:r>
            <a:r>
              <a:rPr lang="en-US" sz="3400" b="1" i="1" u="sng" dirty="0"/>
              <a:t>wisdom</a:t>
            </a:r>
            <a:r>
              <a:rPr lang="en-US" sz="3400" i="1" dirty="0"/>
              <a:t>. Let him who has </a:t>
            </a:r>
            <a:r>
              <a:rPr lang="en-US" sz="3400" b="1" i="1" u="sng" dirty="0"/>
              <a:t>understanding</a:t>
            </a:r>
            <a:r>
              <a:rPr lang="en-US" sz="3400" i="1" dirty="0"/>
              <a:t> </a:t>
            </a:r>
            <a:r>
              <a:rPr lang="en-US" sz="3400" b="1" i="1" u="sng" dirty="0">
                <a:solidFill>
                  <a:schemeClr val="bg1"/>
                </a:solidFill>
              </a:rPr>
              <a:t>calculate</a:t>
            </a:r>
            <a:r>
              <a:rPr lang="en-US" sz="3400" i="1" dirty="0"/>
              <a:t> </a:t>
            </a:r>
            <a:r>
              <a:rPr lang="en-US" sz="3400" b="1" i="1" u="sng" dirty="0"/>
              <a:t>the number of the beast</a:t>
            </a:r>
            <a:r>
              <a:rPr lang="en-US" sz="3400" i="1" dirty="0"/>
              <a:t>, for the number is </a:t>
            </a:r>
            <a:r>
              <a:rPr lang="en-US" sz="3400" b="1" i="1" u="sng" dirty="0"/>
              <a:t>that of a man</a:t>
            </a:r>
            <a:r>
              <a:rPr lang="en-US" sz="3400" i="1" dirty="0"/>
              <a:t>; and his number is </a:t>
            </a:r>
            <a:r>
              <a:rPr lang="en-US" sz="3400" b="1" i="1" u="sng" dirty="0"/>
              <a:t>six hundred and sixty-six</a:t>
            </a:r>
            <a:r>
              <a:rPr lang="en-US" sz="3400" i="1" dirty="0"/>
              <a:t>.</a:t>
            </a:r>
          </a:p>
          <a:p>
            <a:pPr marL="0" indent="0">
              <a:buNone/>
            </a:pPr>
            <a:endParaRPr lang="en-US" sz="3400" i="1" dirty="0"/>
          </a:p>
          <a:p>
            <a:pPr lvl="1"/>
            <a:r>
              <a:rPr lang="en-US" sz="4400" i="1" dirty="0">
                <a:solidFill>
                  <a:schemeClr val="bg1"/>
                </a:solidFill>
              </a:rPr>
              <a:t>What is the “</a:t>
            </a:r>
            <a:r>
              <a:rPr lang="en-US" sz="4400" b="1" i="1" u="sng" dirty="0">
                <a:solidFill>
                  <a:schemeClr val="bg1"/>
                </a:solidFill>
                <a:effectLst>
                  <a:outerShdw blurRad="38100" dist="38100" dir="2700000" algn="tl">
                    <a:srgbClr val="000000">
                      <a:alpha val="43137"/>
                    </a:srgbClr>
                  </a:outerShdw>
                </a:effectLst>
              </a:rPr>
              <a:t>mark of the beast</a:t>
            </a:r>
            <a:r>
              <a:rPr lang="en-US" sz="4400" i="1" dirty="0">
                <a:solidFill>
                  <a:schemeClr val="bg1"/>
                </a:solidFill>
              </a:rPr>
              <a:t>”????</a:t>
            </a:r>
          </a:p>
        </p:txBody>
      </p:sp>
    </p:spTree>
    <p:extLst>
      <p:ext uri="{BB962C8B-B14F-4D97-AF65-F5344CB8AC3E}">
        <p14:creationId xmlns:p14="http://schemas.microsoft.com/office/powerpoint/2010/main" val="206011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rson&#10;&#10;Description automatically generated">
            <a:extLst>
              <a:ext uri="{FF2B5EF4-FFF2-40B4-BE49-F238E27FC236}">
                <a16:creationId xmlns:a16="http://schemas.microsoft.com/office/drawing/2014/main" id="{A2686582-1F8D-4897-B0B7-798D9FE52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 y="191587"/>
            <a:ext cx="7053943" cy="6444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able, food, plate, device&#10;&#10;Description automatically generated">
            <a:extLst>
              <a:ext uri="{FF2B5EF4-FFF2-40B4-BE49-F238E27FC236}">
                <a16:creationId xmlns:a16="http://schemas.microsoft.com/office/drawing/2014/main" id="{E294B52A-9EED-479C-8117-23C194A27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265" y="3568335"/>
            <a:ext cx="4909484" cy="3237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close up of a persons hand&#10;&#10;Description automatically generated">
            <a:extLst>
              <a:ext uri="{FF2B5EF4-FFF2-40B4-BE49-F238E27FC236}">
                <a16:creationId xmlns:a16="http://schemas.microsoft.com/office/drawing/2014/main" id="{8A26959B-F0A3-40D3-B50C-FA183DD156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120" y="274964"/>
            <a:ext cx="3190629" cy="3190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810635F1-05EA-4FE1-B88B-09FCC6F07498}"/>
              </a:ext>
            </a:extLst>
          </p:cNvPr>
          <p:cNvSpPr/>
          <p:nvPr/>
        </p:nvSpPr>
        <p:spPr>
          <a:xfrm>
            <a:off x="7473393" y="191587"/>
            <a:ext cx="471860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What is the “</a:t>
            </a: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mark of the beast</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a:t>
            </a:r>
          </a:p>
        </p:txBody>
      </p:sp>
    </p:spTree>
    <p:extLst>
      <p:ext uri="{BB962C8B-B14F-4D97-AF65-F5344CB8AC3E}">
        <p14:creationId xmlns:p14="http://schemas.microsoft.com/office/powerpoint/2010/main" val="73919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D433-5488-4936-AF29-B41B11E10A48}"/>
              </a:ext>
            </a:extLst>
          </p:cNvPr>
          <p:cNvSpPr>
            <a:spLocks noGrp="1"/>
          </p:cNvSpPr>
          <p:nvPr>
            <p:ph type="title" idx="4294967295"/>
          </p:nvPr>
        </p:nvSpPr>
        <p:spPr>
          <a:xfrm>
            <a:off x="470262" y="397736"/>
            <a:ext cx="9991499" cy="1081088"/>
          </a:xfrm>
        </p:spPr>
        <p:txBody>
          <a:bodyPr>
            <a:normAutofit/>
          </a:bodyPr>
          <a:lstStyle/>
          <a:p>
            <a:r>
              <a:rPr lang="en-US" sz="4400" b="1" dirty="0">
                <a:solidFill>
                  <a:schemeClr val="bg1"/>
                </a:solidFill>
                <a:effectLst>
                  <a:outerShdw blurRad="38100" dist="38100" dir="2700000" algn="tl">
                    <a:srgbClr val="000000">
                      <a:alpha val="43137"/>
                    </a:srgbClr>
                  </a:outerShdw>
                </a:effectLst>
              </a:rPr>
              <a:t>Revelation 13:8  His Number is 666</a:t>
            </a:r>
          </a:p>
        </p:txBody>
      </p:sp>
      <p:sp>
        <p:nvSpPr>
          <p:cNvPr id="3" name="Content Placeholder 2">
            <a:extLst>
              <a:ext uri="{FF2B5EF4-FFF2-40B4-BE49-F238E27FC236}">
                <a16:creationId xmlns:a16="http://schemas.microsoft.com/office/drawing/2014/main" id="{9DC4B773-2747-4203-A51E-2B8F3B4DC294}"/>
              </a:ext>
            </a:extLst>
          </p:cNvPr>
          <p:cNvSpPr>
            <a:spLocks noGrp="1"/>
          </p:cNvSpPr>
          <p:nvPr>
            <p:ph idx="4294967295"/>
          </p:nvPr>
        </p:nvSpPr>
        <p:spPr>
          <a:xfrm>
            <a:off x="783770" y="1227909"/>
            <a:ext cx="10345783" cy="5232355"/>
          </a:xfrm>
        </p:spPr>
        <p:txBody>
          <a:bodyPr>
            <a:noAutofit/>
          </a:bodyPr>
          <a:lstStyle/>
          <a:p>
            <a:pPr marL="0" indent="0" algn="ctr">
              <a:buNone/>
            </a:pPr>
            <a:r>
              <a:rPr lang="en-US" sz="3400" i="1" dirty="0"/>
              <a:t>18 ...</a:t>
            </a:r>
            <a:r>
              <a:rPr lang="en-US" sz="3400" b="1" i="1" u="sng" dirty="0">
                <a:solidFill>
                  <a:schemeClr val="bg1"/>
                </a:solidFill>
              </a:rPr>
              <a:t>calculate</a:t>
            </a:r>
            <a:r>
              <a:rPr lang="en-US" sz="3400" i="1" dirty="0"/>
              <a:t> </a:t>
            </a:r>
            <a:r>
              <a:rPr lang="en-US" sz="3400" b="1" i="1" u="sng" dirty="0"/>
              <a:t>the number of the beast</a:t>
            </a:r>
            <a:r>
              <a:rPr lang="en-US" sz="3400" i="1" dirty="0"/>
              <a:t>, </a:t>
            </a:r>
          </a:p>
          <a:p>
            <a:pPr marL="0" indent="0" algn="ctr">
              <a:buNone/>
            </a:pPr>
            <a:r>
              <a:rPr lang="en-US" sz="3400" i="1" dirty="0"/>
              <a:t>for the number is </a:t>
            </a:r>
            <a:r>
              <a:rPr lang="en-US" sz="3400" b="1" i="1" u="sng" dirty="0"/>
              <a:t>that of a man</a:t>
            </a:r>
            <a:r>
              <a:rPr lang="en-US" sz="3400" i="1" dirty="0"/>
              <a:t>; and his number is </a:t>
            </a:r>
          </a:p>
          <a:p>
            <a:pPr marL="0" indent="0" algn="ctr">
              <a:buNone/>
            </a:pPr>
            <a:r>
              <a:rPr lang="en-US" sz="3400" b="1" i="1" u="sng" dirty="0"/>
              <a:t>six hundred and sixty-six</a:t>
            </a:r>
            <a:r>
              <a:rPr lang="en-US" sz="3400" i="1" dirty="0"/>
              <a:t>.</a:t>
            </a:r>
          </a:p>
          <a:p>
            <a:pPr marL="0" indent="0" algn="ctr">
              <a:buNone/>
            </a:pPr>
            <a:endParaRPr lang="en-US" sz="800" i="1" dirty="0"/>
          </a:p>
          <a:p>
            <a:pPr marL="1371600" lvl="2" indent="-457200">
              <a:defRPr/>
            </a:pPr>
            <a:r>
              <a:rPr lang="en-US" sz="4000" dirty="0">
                <a:solidFill>
                  <a:prstClr val="white"/>
                </a:solidFill>
              </a:rPr>
              <a:t>Number of man</a:t>
            </a:r>
          </a:p>
          <a:p>
            <a:pPr marL="1371600" lvl="2" indent="-457200">
              <a:defRPr/>
            </a:pPr>
            <a:r>
              <a:rPr lang="en-US" sz="4000" dirty="0">
                <a:solidFill>
                  <a:prstClr val="white"/>
                </a:solidFill>
              </a:rPr>
              <a:t>Falls short of the Divine = </a:t>
            </a:r>
            <a:r>
              <a:rPr lang="en-US" sz="4000" b="1" dirty="0">
                <a:solidFill>
                  <a:prstClr val="white"/>
                </a:solidFill>
              </a:rPr>
              <a:t>777</a:t>
            </a:r>
          </a:p>
          <a:p>
            <a:pPr marL="1371600" lvl="2" indent="-457200">
              <a:defRPr/>
            </a:pPr>
            <a:r>
              <a:rPr lang="en-US" sz="4000" b="1" dirty="0">
                <a:solidFill>
                  <a:prstClr val="white"/>
                </a:solidFill>
              </a:rPr>
              <a:t>Jesus = 888</a:t>
            </a:r>
          </a:p>
          <a:p>
            <a:pPr marL="1371600" lvl="2" indent="-457200">
              <a:defRPr/>
            </a:pPr>
            <a:r>
              <a:rPr lang="en-US" sz="4000" b="1" u="sng" dirty="0">
                <a:solidFill>
                  <a:prstClr val="white"/>
                </a:solidFill>
              </a:rPr>
              <a:t>Requires</a:t>
            </a:r>
            <a:r>
              <a:rPr lang="en-US" sz="4000" b="1" dirty="0">
                <a:solidFill>
                  <a:prstClr val="white"/>
                </a:solidFill>
              </a:rPr>
              <a:t> worship and blasphemy!!</a:t>
            </a:r>
          </a:p>
          <a:p>
            <a:pPr marL="1371600" lvl="2" indent="-457200">
              <a:defRPr/>
            </a:pPr>
            <a:r>
              <a:rPr lang="en-US" sz="4000" b="1" dirty="0">
                <a:solidFill>
                  <a:schemeClr val="bg1"/>
                </a:solidFill>
                <a:effectLst>
                  <a:outerShdw blurRad="38100" dist="38100" dir="2700000" algn="tl">
                    <a:srgbClr val="000000">
                      <a:alpha val="43137"/>
                    </a:srgbClr>
                  </a:outerShdw>
                </a:effectLst>
              </a:rPr>
              <a:t>DON’T BE AFRAID!!!</a:t>
            </a:r>
          </a:p>
          <a:p>
            <a:pPr marL="0" indent="0">
              <a:buNone/>
            </a:pPr>
            <a:endParaRPr lang="en-US" sz="3400" i="1" dirty="0"/>
          </a:p>
        </p:txBody>
      </p:sp>
    </p:spTree>
    <p:extLst>
      <p:ext uri="{BB962C8B-B14F-4D97-AF65-F5344CB8AC3E}">
        <p14:creationId xmlns:p14="http://schemas.microsoft.com/office/powerpoint/2010/main" val="317901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D433-5488-4936-AF29-B41B11E10A48}"/>
              </a:ext>
            </a:extLst>
          </p:cNvPr>
          <p:cNvSpPr>
            <a:spLocks noGrp="1"/>
          </p:cNvSpPr>
          <p:nvPr>
            <p:ph type="title" idx="4294967295"/>
          </p:nvPr>
        </p:nvSpPr>
        <p:spPr>
          <a:xfrm>
            <a:off x="522514" y="0"/>
            <a:ext cx="9991499" cy="1081088"/>
          </a:xfrm>
        </p:spPr>
        <p:txBody>
          <a:bodyPr>
            <a:normAutofit/>
          </a:bodyPr>
          <a:lstStyle/>
          <a:p>
            <a:pPr lvl="0">
              <a:defRPr/>
            </a:pPr>
            <a:r>
              <a:rPr lang="en-US" sz="4400" b="1" dirty="0">
                <a:solidFill>
                  <a:schemeClr val="bg1"/>
                </a:solidFill>
                <a:effectLst>
                  <a:outerShdw blurRad="38100" dist="38100" dir="2700000" algn="tl">
                    <a:srgbClr val="000000">
                      <a:alpha val="43137"/>
                    </a:srgbClr>
                  </a:outerShdw>
                </a:effectLst>
              </a:rPr>
              <a:t>We are already sealed ... </a:t>
            </a:r>
          </a:p>
        </p:txBody>
      </p:sp>
      <p:sp>
        <p:nvSpPr>
          <p:cNvPr id="3" name="Content Placeholder 2">
            <a:extLst>
              <a:ext uri="{FF2B5EF4-FFF2-40B4-BE49-F238E27FC236}">
                <a16:creationId xmlns:a16="http://schemas.microsoft.com/office/drawing/2014/main" id="{9DC4B773-2747-4203-A51E-2B8F3B4DC294}"/>
              </a:ext>
            </a:extLst>
          </p:cNvPr>
          <p:cNvSpPr>
            <a:spLocks noGrp="1"/>
          </p:cNvSpPr>
          <p:nvPr>
            <p:ph idx="4294967295"/>
          </p:nvPr>
        </p:nvSpPr>
        <p:spPr>
          <a:xfrm>
            <a:off x="522513" y="888274"/>
            <a:ext cx="11286309" cy="5571991"/>
          </a:xfrm>
        </p:spPr>
        <p:txBody>
          <a:bodyPr>
            <a:noAutofit/>
          </a:bodyPr>
          <a:lstStyle/>
          <a:p>
            <a:pPr marL="457200" indent="-457200">
              <a:defRPr/>
            </a:pPr>
            <a:r>
              <a:rPr lang="en-US" sz="3600" b="1" u="sng" dirty="0">
                <a:solidFill>
                  <a:schemeClr val="bg1"/>
                </a:solidFill>
              </a:rPr>
              <a:t>Rev 7:1-8</a:t>
            </a:r>
            <a:r>
              <a:rPr lang="en-US" sz="3600" b="1" dirty="0">
                <a:solidFill>
                  <a:schemeClr val="bg1"/>
                </a:solidFill>
              </a:rPr>
              <a:t>  </a:t>
            </a:r>
            <a:r>
              <a:rPr lang="en-US" sz="3600" i="1" dirty="0">
                <a:solidFill>
                  <a:prstClr val="white"/>
                </a:solidFill>
              </a:rPr>
              <a:t>Do not harm the earth or the sea or the trees until we have </a:t>
            </a:r>
            <a:r>
              <a:rPr lang="en-US" sz="3600" b="1" i="1" u="sng" dirty="0">
                <a:solidFill>
                  <a:prstClr val="white"/>
                </a:solidFill>
              </a:rPr>
              <a:t>sealed</a:t>
            </a:r>
            <a:r>
              <a:rPr lang="en-US" sz="3600" i="1" dirty="0">
                <a:solidFill>
                  <a:prstClr val="white"/>
                </a:solidFill>
              </a:rPr>
              <a:t> the bond-servants of our God on their foreheads. </a:t>
            </a:r>
            <a:r>
              <a:rPr lang="en-US" sz="3600" b="1" dirty="0">
                <a:solidFill>
                  <a:prstClr val="white"/>
                </a:solidFill>
              </a:rPr>
              <a:t>(144,00 sealed)</a:t>
            </a:r>
          </a:p>
          <a:p>
            <a:pPr marL="457200" indent="-457200">
              <a:defRPr/>
            </a:pPr>
            <a:r>
              <a:rPr lang="en-US" sz="3600" b="1" u="sng" dirty="0">
                <a:solidFill>
                  <a:schemeClr val="bg1"/>
                </a:solidFill>
              </a:rPr>
              <a:t>Rev 9:4</a:t>
            </a:r>
            <a:r>
              <a:rPr lang="en-US" sz="3600" b="1" dirty="0">
                <a:solidFill>
                  <a:schemeClr val="bg1"/>
                </a:solidFill>
              </a:rPr>
              <a:t> </a:t>
            </a:r>
            <a:r>
              <a:rPr lang="en-US" sz="3600" i="1" dirty="0">
                <a:solidFill>
                  <a:prstClr val="white"/>
                </a:solidFill>
              </a:rPr>
              <a:t>the locusts were told not to hurt the grass of the earth, nor any green thing, nor any tree, but only the men who do not have the </a:t>
            </a:r>
            <a:r>
              <a:rPr lang="en-US" sz="3600" b="1" i="1" u="sng" dirty="0">
                <a:solidFill>
                  <a:prstClr val="white"/>
                </a:solidFill>
              </a:rPr>
              <a:t>seal of God on their foreheads</a:t>
            </a:r>
            <a:r>
              <a:rPr lang="en-US" sz="3600" i="1" dirty="0">
                <a:solidFill>
                  <a:prstClr val="white"/>
                </a:solidFill>
              </a:rPr>
              <a:t>.</a:t>
            </a:r>
          </a:p>
          <a:p>
            <a:pPr marL="457200" indent="-457200">
              <a:defRPr/>
            </a:pPr>
            <a:r>
              <a:rPr lang="en-US" sz="3600" b="1" u="sng" dirty="0">
                <a:solidFill>
                  <a:schemeClr val="bg1"/>
                </a:solidFill>
              </a:rPr>
              <a:t>Rev 14:1</a:t>
            </a:r>
            <a:r>
              <a:rPr lang="en-US" sz="3600" i="1" dirty="0">
                <a:solidFill>
                  <a:prstClr val="white"/>
                </a:solidFill>
              </a:rPr>
              <a:t>  Then I looked, and behold, the Lamb was standing on Mount Zion, and with Him 144,000, having </a:t>
            </a:r>
            <a:r>
              <a:rPr lang="en-US" sz="3600" b="1" i="1" u="sng" dirty="0">
                <a:solidFill>
                  <a:prstClr val="white"/>
                </a:solidFill>
              </a:rPr>
              <a:t>His Name and the Name of His Father written on their foreheads</a:t>
            </a:r>
            <a:r>
              <a:rPr lang="en-US" sz="3600" i="1" dirty="0">
                <a:solidFill>
                  <a:prstClr val="white"/>
                </a:solidFill>
              </a:rPr>
              <a:t>.</a:t>
            </a:r>
          </a:p>
          <a:p>
            <a:pPr marL="0" indent="0">
              <a:buNone/>
            </a:pPr>
            <a:endParaRPr lang="en-US" sz="3400" i="1" dirty="0"/>
          </a:p>
        </p:txBody>
      </p:sp>
    </p:spTree>
    <p:extLst>
      <p:ext uri="{BB962C8B-B14F-4D97-AF65-F5344CB8AC3E}">
        <p14:creationId xmlns:p14="http://schemas.microsoft.com/office/powerpoint/2010/main" val="72848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4. A CALL TO DEDICATION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Trebuchet MS" panose="020B0603020202020204"/>
              </a:rPr>
              <a:t>And WISDOM</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a:t>
            </a:r>
          </a:p>
        </p:txBody>
      </p:sp>
    </p:spTree>
    <p:extLst>
      <p:ext uri="{BB962C8B-B14F-4D97-AF65-F5344CB8AC3E}">
        <p14:creationId xmlns:p14="http://schemas.microsoft.com/office/powerpoint/2010/main" val="219542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5. A CALL TO CELEBRATE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THE VICTORY OF CHRIST!</a:t>
            </a:r>
          </a:p>
        </p:txBody>
      </p:sp>
    </p:spTree>
    <p:extLst>
      <p:ext uri="{BB962C8B-B14F-4D97-AF65-F5344CB8AC3E}">
        <p14:creationId xmlns:p14="http://schemas.microsoft.com/office/powerpoint/2010/main" val="46851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t>Revelation 19:1-6 cont.  Hallelujah Chorus</a:t>
            </a:r>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3008003"/>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6 Then I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heard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something </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like the voice of a great multitude and like the sound of many waters, and like the sound of mighty peals of thunder,</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saying,</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Hallelujah! For the Lord our God, the Almighty, reigns</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a:t>
            </a:r>
          </a:p>
        </p:txBody>
      </p:sp>
    </p:spTree>
    <p:extLst>
      <p:ext uri="{BB962C8B-B14F-4D97-AF65-F5344CB8AC3E}">
        <p14:creationId xmlns:p14="http://schemas.microsoft.com/office/powerpoint/2010/main" val="222426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4EAC-0861-9742-86C8-A40F2F29134F}"/>
              </a:ext>
            </a:extLst>
          </p:cNvPr>
          <p:cNvSpPr>
            <a:spLocks noGrp="1"/>
          </p:cNvSpPr>
          <p:nvPr>
            <p:ph type="title"/>
          </p:nvPr>
        </p:nvSpPr>
        <p:spPr/>
        <p:txBody>
          <a:bodyPr/>
          <a:lstStyle/>
          <a:p>
            <a:pPr lvl="0" algn="ctr">
              <a:lnSpc>
                <a:spcPct val="100000"/>
              </a:lnSpc>
              <a:spcBef>
                <a:spcPts val="0"/>
              </a:spcBef>
            </a:pPr>
            <a:r>
              <a:rPr lang="en-US" sz="4400" b="1" u="sng" dirty="0">
                <a:solidFill>
                  <a:prstClr val="white"/>
                </a:solidFill>
                <a:effectLst>
                  <a:outerShdw blurRad="38100" dist="38100" dir="2700000" algn="tl">
                    <a:srgbClr val="000000">
                      <a:alpha val="43137"/>
                    </a:srgbClr>
                  </a:outerShdw>
                </a:effectLst>
                <a:ea typeface="+mn-ea"/>
                <a:cs typeface="+mn-cs"/>
              </a:rPr>
              <a:t>BEGINNING NEXT WEEK</a:t>
            </a:r>
            <a:r>
              <a:rPr lang="en-US" sz="4400" b="1" dirty="0">
                <a:solidFill>
                  <a:prstClr val="white"/>
                </a:solidFill>
                <a:effectLst>
                  <a:outerShdw blurRad="38100" dist="38100" dir="2700000" algn="tl">
                    <a:srgbClr val="000000">
                      <a:alpha val="43137"/>
                    </a:srgbClr>
                  </a:outerShdw>
                </a:effectLst>
                <a:ea typeface="+mn-ea"/>
                <a:cs typeface="+mn-cs"/>
              </a:rPr>
              <a:t>:   </a:t>
            </a:r>
          </a:p>
        </p:txBody>
      </p:sp>
      <p:pic>
        <p:nvPicPr>
          <p:cNvPr id="7" name="Content Placeholder 6" descr="A picture containing text, outdoor, sign, blue&#10;&#10;Description automatically generated">
            <a:extLst>
              <a:ext uri="{FF2B5EF4-FFF2-40B4-BE49-F238E27FC236}">
                <a16:creationId xmlns:a16="http://schemas.microsoft.com/office/drawing/2014/main" id="{0F57EC49-E146-4E9F-B382-73F29062105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86" y="0"/>
            <a:ext cx="12180814" cy="6858000"/>
          </a:xfrm>
        </p:spPr>
      </p:pic>
    </p:spTree>
    <p:extLst>
      <p:ext uri="{BB962C8B-B14F-4D97-AF65-F5344CB8AC3E}">
        <p14:creationId xmlns:p14="http://schemas.microsoft.com/office/powerpoint/2010/main" val="429409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looking at the camera&#10;&#10;Description automatically generated">
            <a:extLst>
              <a:ext uri="{FF2B5EF4-FFF2-40B4-BE49-F238E27FC236}">
                <a16:creationId xmlns:a16="http://schemas.microsoft.com/office/drawing/2014/main" id="{48753F70-836B-41B9-B225-E1273D5C6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30" y="1790852"/>
            <a:ext cx="4188841" cy="5067147"/>
          </a:xfrm>
          <a:prstGeom prst="rect">
            <a:avLst/>
          </a:prstGeom>
        </p:spPr>
      </p:pic>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t>Revelation 19:6  KJV  Hallelujah Chorus</a:t>
            </a:r>
          </a:p>
        </p:txBody>
      </p:sp>
      <p:sp>
        <p:nvSpPr>
          <p:cNvPr id="3" name="Rectangle 2">
            <a:extLst>
              <a:ext uri="{FF2B5EF4-FFF2-40B4-BE49-F238E27FC236}">
                <a16:creationId xmlns:a16="http://schemas.microsoft.com/office/drawing/2014/main" id="{3B1F58D5-94AE-4B6C-A79E-3BA257A05473}"/>
              </a:ext>
            </a:extLst>
          </p:cNvPr>
          <p:cNvSpPr/>
          <p:nvPr/>
        </p:nvSpPr>
        <p:spPr>
          <a:xfrm>
            <a:off x="359229" y="4793644"/>
            <a:ext cx="3929742" cy="2104166"/>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000" b="1" i="1" strike="noStrike" kern="1200" cap="none" spc="0" normalizeH="0" baseline="0" noProof="0" dirty="0">
                <a:ln>
                  <a:noFill/>
                </a:ln>
                <a:solidFill>
                  <a:prstClr val="white"/>
                </a:solidFill>
                <a:effectLst/>
                <a:uLnTx/>
                <a:uFillTx/>
                <a:latin typeface="Trebuchet MS" panose="020B0603020202020204"/>
                <a:ea typeface="+mn-ea"/>
                <a:cs typeface="+mn-cs"/>
              </a:rPr>
              <a:t>Hallelujah</a:t>
            </a:r>
            <a:r>
              <a:rPr kumimoji="0" lang="en-US" sz="3200" b="1" i="1" strike="noStrike" kern="1200" cap="none" spc="0" normalizeH="0" baseline="0" noProof="0" dirty="0">
                <a:ln>
                  <a:noFill/>
                </a:ln>
                <a:solidFill>
                  <a:prstClr val="white"/>
                </a:solidFill>
                <a:effectLst/>
                <a:uLnTx/>
                <a:uFillTx/>
                <a:latin typeface="Trebuchet MS" panose="020B060302020202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200" b="1" i="1" strike="noStrike" kern="1200" cap="none" spc="0" normalizeH="0" baseline="0" noProof="0" dirty="0">
                <a:ln>
                  <a:noFill/>
                </a:ln>
                <a:solidFill>
                  <a:prstClr val="white"/>
                </a:solidFill>
                <a:effectLst/>
                <a:uLnTx/>
                <a:uFillTx/>
                <a:latin typeface="Trebuchet MS" panose="020B0603020202020204"/>
                <a:ea typeface="+mn-ea"/>
                <a:cs typeface="+mn-cs"/>
              </a:rPr>
              <a:t>for the Lord God omnipotent </a:t>
            </a:r>
            <a:r>
              <a:rPr kumimoji="0" lang="en-US" sz="3200" b="1" i="1" strike="noStrike" kern="1200" cap="none" spc="0" normalizeH="0" baseline="0" noProof="0" dirty="0" err="1">
                <a:ln>
                  <a:noFill/>
                </a:ln>
                <a:solidFill>
                  <a:prstClr val="white"/>
                </a:solidFill>
                <a:effectLst/>
                <a:uLnTx/>
                <a:uFillTx/>
                <a:latin typeface="Trebuchet MS" panose="020B0603020202020204"/>
                <a:ea typeface="+mn-ea"/>
                <a:cs typeface="+mn-cs"/>
              </a:rPr>
              <a:t>reigneth</a:t>
            </a:r>
            <a:r>
              <a:rPr kumimoji="0" lang="en-US" sz="3200" b="1" i="1" strike="noStrike" kern="1200" cap="none" spc="0" normalizeH="0" baseline="0" noProof="0" dirty="0">
                <a:ln>
                  <a:noFill/>
                </a:ln>
                <a:solidFill>
                  <a:prstClr val="white"/>
                </a:solidFill>
                <a:effectLst/>
                <a:uLnTx/>
                <a:uFillTx/>
                <a:latin typeface="Trebuchet MS" panose="020B0603020202020204"/>
                <a:ea typeface="+mn-ea"/>
                <a:cs typeface="+mn-cs"/>
              </a:rPr>
              <a:t>.</a:t>
            </a:r>
          </a:p>
        </p:txBody>
      </p:sp>
      <p:pic>
        <p:nvPicPr>
          <p:cNvPr id="6" name="Royal Choral Society_ 'Hallelujah Chorus' from Handel's Messiah (360p)">
            <a:hlinkClick r:id="" action="ppaction://media"/>
            <a:extLst>
              <a:ext uri="{FF2B5EF4-FFF2-40B4-BE49-F238E27FC236}">
                <a16:creationId xmlns:a16="http://schemas.microsoft.com/office/drawing/2014/main" id="{AFBE0192-F341-4268-8410-94D637D806D6}"/>
              </a:ext>
            </a:extLst>
          </p:cNvPr>
          <p:cNvPicPr>
            <a:picLocks noChangeAspect="1"/>
          </p:cNvPicPr>
          <p:nvPr>
            <a:videoFile r:link="rId1"/>
            <p:extLst>
              <p:ext uri="{DAA4B4D4-6D71-4841-9C94-3DE7FCFB9230}">
                <p14:media xmlns:p14="http://schemas.microsoft.com/office/powerpoint/2010/main" r:embed="rId2">
                  <p14:trim st="19415" end="215353"/>
                  <p14:fade out="5000"/>
                </p14:media>
              </p:ext>
            </p:extLst>
          </p:nvPr>
        </p:nvPicPr>
        <p:blipFill>
          <a:blip r:embed="rId6"/>
          <a:stretch>
            <a:fillRect/>
          </a:stretch>
        </p:blipFill>
        <p:spPr>
          <a:xfrm>
            <a:off x="4407305" y="2023230"/>
            <a:ext cx="7570263" cy="4258273"/>
          </a:xfrm>
          <a:prstGeom prst="rect">
            <a:avLst/>
          </a:prstGeom>
        </p:spPr>
      </p:pic>
      <p:sp>
        <p:nvSpPr>
          <p:cNvPr id="8" name="Rectangle 7">
            <a:extLst>
              <a:ext uri="{FF2B5EF4-FFF2-40B4-BE49-F238E27FC236}">
                <a16:creationId xmlns:a16="http://schemas.microsoft.com/office/drawing/2014/main" id="{B38CDAED-0701-43FF-949A-0BD8DF343829}"/>
              </a:ext>
            </a:extLst>
          </p:cNvPr>
          <p:cNvSpPr/>
          <p:nvPr/>
        </p:nvSpPr>
        <p:spPr>
          <a:xfrm>
            <a:off x="4407305" y="6281503"/>
            <a:ext cx="7570263" cy="424732"/>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1" i="1" strike="noStrike" kern="1200" cap="none" spc="0" normalizeH="0" baseline="0" noProof="0" dirty="0">
                <a:ln>
                  <a:noFill/>
                </a:ln>
                <a:solidFill>
                  <a:prstClr val="white"/>
                </a:solidFill>
                <a:effectLst/>
                <a:uLnTx/>
                <a:uFillTx/>
                <a:latin typeface="Trebuchet MS" panose="020B0603020202020204"/>
                <a:ea typeface="+mn-ea"/>
                <a:cs typeface="+mn-cs"/>
              </a:rPr>
              <a:t>Royal Choral Society at </a:t>
            </a:r>
            <a:r>
              <a:rPr kumimoji="0" lang="en-US" sz="2400" b="1" i="1" strike="noStrike" kern="1200" cap="none" spc="0" normalizeH="0" baseline="0" noProof="0" dirty="0" err="1">
                <a:ln>
                  <a:noFill/>
                </a:ln>
                <a:solidFill>
                  <a:prstClr val="white"/>
                </a:solidFill>
                <a:effectLst/>
                <a:uLnTx/>
                <a:uFillTx/>
                <a:latin typeface="Trebuchet MS" panose="020B0603020202020204"/>
                <a:ea typeface="+mn-ea"/>
                <a:cs typeface="+mn-cs"/>
              </a:rPr>
              <a:t>th</a:t>
            </a:r>
            <a:r>
              <a:rPr lang="en-US" sz="2400" b="1" i="1" dirty="0">
                <a:solidFill>
                  <a:prstClr val="white"/>
                </a:solidFill>
                <a:latin typeface="Trebuchet MS" panose="020B0603020202020204"/>
              </a:rPr>
              <a:t>e Royal Albert Hall</a:t>
            </a:r>
            <a:endParaRPr kumimoji="0" lang="en-US" sz="2400" b="1" i="1"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83829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t>Revelation 19:11-14 cont.  The Word of God</a:t>
            </a:r>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4081117"/>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11 And I saw heaven opened, and behold,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a white horse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He who sat on it is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called Faithful and True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in righteousness He judges and wages war</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12 His eyes are a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flame of fire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on His head are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many crowns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He has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a name written on Him which no one knows except Himself</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13 He is clothed with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a robe dipped in blood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His name is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called The Word of God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14 And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armies which are in heaven</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clothed in fine linen, white and clean, were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following Him on white horses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endPar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6170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ACC9E1D7-F0A3-4766-B15C-6C6D41F59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10"/>
            <a:ext cx="12192001" cy="6881138"/>
          </a:xfrm>
          <a:prstGeom prst="rect">
            <a:avLst/>
          </a:prstGeom>
        </p:spPr>
      </p:pic>
    </p:spTree>
    <p:extLst>
      <p:ext uri="{BB962C8B-B14F-4D97-AF65-F5344CB8AC3E}">
        <p14:creationId xmlns:p14="http://schemas.microsoft.com/office/powerpoint/2010/main" val="103873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7B59C-B8C2-4A05-ADBE-7DDBE449A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183872"/>
          </a:xfrm>
          <a:prstGeom prst="rect">
            <a:avLst/>
          </a:prstGeom>
        </p:spPr>
      </p:pic>
    </p:spTree>
    <p:extLst>
      <p:ext uri="{BB962C8B-B14F-4D97-AF65-F5344CB8AC3E}">
        <p14:creationId xmlns:p14="http://schemas.microsoft.com/office/powerpoint/2010/main" val="64129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391886" y="753228"/>
            <a:ext cx="11076213" cy="1080938"/>
          </a:xfrm>
        </p:spPr>
        <p:txBody>
          <a:bodyPr>
            <a:normAutofit/>
          </a:bodyPr>
          <a:lstStyle/>
          <a:p>
            <a:r>
              <a:rPr lang="en-US" dirty="0"/>
              <a:t>Revelation 19:15-16  King of Kings, Lord of Lords</a:t>
            </a:r>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2751522"/>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15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From His mouth comes a sharp sword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so that with it He may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strike down the nations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He will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rule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them with a rod of iron; and He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treads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the wine press of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fierce wrath of God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the Almighty. 16 And on His robe and on His thigh He has a name written: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KING OF KINGS, AND LORD OF LORDS.”</a:t>
            </a:r>
          </a:p>
        </p:txBody>
      </p:sp>
    </p:spTree>
    <p:extLst>
      <p:ext uri="{BB962C8B-B14F-4D97-AF65-F5344CB8AC3E}">
        <p14:creationId xmlns:p14="http://schemas.microsoft.com/office/powerpoint/2010/main" val="4632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5. A CALL TO CELEBRATE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prstClr val="white"/>
                </a:solidFill>
                <a:effectLst>
                  <a:outerShdw blurRad="38100" dist="38100" dir="2700000" algn="tl">
                    <a:srgbClr val="000000">
                      <a:alpha val="43137"/>
                    </a:srgbClr>
                  </a:outerShdw>
                </a:effectLst>
                <a:latin typeface="Trebuchet MS" panose="020B0603020202020204"/>
              </a:rPr>
              <a:t>THE VICTORY OF CHRIST</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a:t>
            </a:r>
          </a:p>
        </p:txBody>
      </p:sp>
    </p:spTree>
    <p:extLst>
      <p:ext uri="{BB962C8B-B14F-4D97-AF65-F5344CB8AC3E}">
        <p14:creationId xmlns:p14="http://schemas.microsoft.com/office/powerpoint/2010/main" val="84750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6. A CALL TO SALVATION!</a:t>
            </a:r>
          </a:p>
        </p:txBody>
      </p:sp>
    </p:spTree>
    <p:extLst>
      <p:ext uri="{BB962C8B-B14F-4D97-AF65-F5344CB8AC3E}">
        <p14:creationId xmlns:p14="http://schemas.microsoft.com/office/powerpoint/2010/main" val="135125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424543" y="753228"/>
            <a:ext cx="10025744" cy="1080938"/>
          </a:xfrm>
        </p:spPr>
        <p:txBody>
          <a:bodyPr>
            <a:normAutofit/>
          </a:bodyPr>
          <a:lstStyle/>
          <a:p>
            <a:r>
              <a:rPr lang="en-US" dirty="0"/>
              <a:t>Revelation 20:11-15  The Great White Throne</a:t>
            </a:r>
            <a:br>
              <a:rPr lang="en-US" dirty="0"/>
            </a:br>
            <a:r>
              <a:rPr lang="en-US" dirty="0"/>
              <a:t>						 Judgment</a:t>
            </a:r>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3859518"/>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11 Then I saw a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great white throne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Him who sat upon it,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from whose presence earth and heaven fled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no place was found for them. 12 And I saw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dead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the great and the small,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standing before the throne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books were opened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another book was opened, which is </a:t>
            </a:r>
            <a:r>
              <a:rPr kumimoji="0" lang="en-US" sz="4800" b="1" i="1"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rebuchet MS" panose="020B0603020202020204"/>
                <a:ea typeface="+mn-ea"/>
                <a:cs typeface="+mn-cs"/>
              </a:rPr>
              <a:t>the book of l</a:t>
            </a:r>
            <a:r>
              <a:rPr kumimoji="0" lang="en-US" sz="4800" b="1" i="1" u="sng" strike="noStrike" kern="1200" cap="none" spc="0" normalizeH="0" baseline="0" noProof="0" dirty="0">
                <a:ln>
                  <a:noFill/>
                </a:ln>
                <a:solidFill>
                  <a:srgbClr val="FFC000"/>
                </a:solidFill>
                <a:effectLst/>
                <a:uLnTx/>
                <a:uFillTx/>
                <a:latin typeface="Trebuchet MS" panose="020B0603020202020204"/>
                <a:ea typeface="+mn-ea"/>
                <a:cs typeface="+mn-cs"/>
              </a:rPr>
              <a:t>ife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dead were judged from the things which were written in the books, according to their deeds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endPar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5169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solidFill>
                  <a:prstClr val="white"/>
                </a:solidFill>
              </a:rPr>
              <a:t>Revelation 20:11-15  The Great White Throne</a:t>
            </a:r>
            <a:br>
              <a:rPr lang="en-US" dirty="0">
                <a:solidFill>
                  <a:prstClr val="white"/>
                </a:solidFill>
              </a:rPr>
            </a:br>
            <a:r>
              <a:rPr lang="en-US" dirty="0">
                <a:solidFill>
                  <a:prstClr val="white"/>
                </a:solidFill>
              </a:rPr>
              <a:t>						 Judgment</a:t>
            </a:r>
            <a:endParaRPr lang="en-US" dirty="0"/>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3970318"/>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13 And the sea gave up the dead who were in it, and Death and Hades gave up the dead who were in them; and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they were judged, each one of them according to their deeds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14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Then Death and Hades were thrown into the lake of fire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This is the second death, the lake of fire</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 15 And </a:t>
            </a:r>
            <a:r>
              <a:rPr kumimoji="0" lang="en-US" sz="4400" b="1" i="1"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rebuchet MS" panose="020B0603020202020204"/>
                <a:ea typeface="+mn-ea"/>
                <a:cs typeface="+mn-cs"/>
              </a:rPr>
              <a:t>if anyone’s name was not found written in the book of life</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he was thrown into the lake of fire.</a:t>
            </a:r>
          </a:p>
        </p:txBody>
      </p:sp>
    </p:spTree>
    <p:extLst>
      <p:ext uri="{BB962C8B-B14F-4D97-AF65-F5344CB8AC3E}">
        <p14:creationId xmlns:p14="http://schemas.microsoft.com/office/powerpoint/2010/main" val="68011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F7002-A967-4289-895F-8B8991B38C1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DB63B2-948C-4291-A751-B322680CBFEC}"/>
              </a:ext>
            </a:extLst>
          </p:cNvPr>
          <p:cNvSpPr>
            <a:spLocks noGrp="1"/>
          </p:cNvSpPr>
          <p:nvPr>
            <p:ph type="title"/>
          </p:nvPr>
        </p:nvSpPr>
        <p:spPr>
          <a:xfrm>
            <a:off x="680321" y="753228"/>
            <a:ext cx="10735824" cy="1080938"/>
          </a:xfrm>
        </p:spPr>
        <p:txBody>
          <a:bodyPr>
            <a:noAutofit/>
          </a:bodyPr>
          <a:lstStyle/>
          <a:p>
            <a:pPr algn="ctr"/>
            <a:r>
              <a:rPr lang="en-US" sz="5400" b="1" dirty="0">
                <a:solidFill>
                  <a:schemeClr val="bg1"/>
                </a:solidFill>
                <a:effectLst>
                  <a:outerShdw blurRad="38100" dist="38100" dir="2700000" algn="tl">
                    <a:srgbClr val="000000">
                      <a:alpha val="43137"/>
                    </a:srgbClr>
                  </a:outerShdw>
                </a:effectLst>
              </a:rPr>
              <a:t>Is your name written in the Lamb’s Book of Life?</a:t>
            </a:r>
          </a:p>
        </p:txBody>
      </p:sp>
    </p:spTree>
    <p:extLst>
      <p:ext uri="{BB962C8B-B14F-4D97-AF65-F5344CB8AC3E}">
        <p14:creationId xmlns:p14="http://schemas.microsoft.com/office/powerpoint/2010/main" val="39689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CC302FA-57F0-4BE8-8EB4-E2A8DC864BF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424" t="6026" r="9422" b="69652"/>
          <a:stretch/>
        </p:blipFill>
        <p:spPr>
          <a:xfrm>
            <a:off x="0" y="1011570"/>
            <a:ext cx="12191999" cy="5846430"/>
          </a:xfrm>
        </p:spPr>
      </p:pic>
      <p:sp>
        <p:nvSpPr>
          <p:cNvPr id="2" name="Title 1">
            <a:extLst>
              <a:ext uri="{FF2B5EF4-FFF2-40B4-BE49-F238E27FC236}">
                <a16:creationId xmlns:a16="http://schemas.microsoft.com/office/drawing/2014/main" id="{0F324EAC-0861-9742-86C8-A40F2F29134F}"/>
              </a:ext>
            </a:extLst>
          </p:cNvPr>
          <p:cNvSpPr>
            <a:spLocks noGrp="1"/>
          </p:cNvSpPr>
          <p:nvPr>
            <p:ph type="title"/>
          </p:nvPr>
        </p:nvSpPr>
        <p:spPr>
          <a:xfrm>
            <a:off x="2578139" y="4159044"/>
            <a:ext cx="9613861" cy="2418735"/>
          </a:xfrm>
        </p:spPr>
        <p:txBody>
          <a:bodyPr>
            <a:normAutofit/>
          </a:bodyPr>
          <a:lstStyle/>
          <a:p>
            <a:pPr lvl="0" algn="ctr">
              <a:lnSpc>
                <a:spcPct val="100000"/>
              </a:lnSpc>
              <a:spcBef>
                <a:spcPts val="0"/>
              </a:spcBef>
            </a:pPr>
            <a:r>
              <a:rPr lang="en-US" sz="4400" b="1" dirty="0">
                <a:solidFill>
                  <a:prstClr val="white"/>
                </a:solidFill>
                <a:effectLst>
                  <a:outerShdw blurRad="38100" dist="38100" dir="2700000" algn="tl">
                    <a:srgbClr val="000000">
                      <a:alpha val="43137"/>
                    </a:srgbClr>
                  </a:outerShdw>
                </a:effectLst>
                <a:ea typeface="+mn-ea"/>
                <a:cs typeface="+mn-cs"/>
              </a:rPr>
              <a:t>Many of you know Greg from watching him teach Sunday School on Facebook Live each week.</a:t>
            </a:r>
          </a:p>
        </p:txBody>
      </p:sp>
    </p:spTree>
    <p:extLst>
      <p:ext uri="{BB962C8B-B14F-4D97-AF65-F5344CB8AC3E}">
        <p14:creationId xmlns:p14="http://schemas.microsoft.com/office/powerpoint/2010/main" val="33522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6. A CALL TO SALVATION!</a:t>
            </a:r>
          </a:p>
        </p:txBody>
      </p:sp>
    </p:spTree>
    <p:extLst>
      <p:ext uri="{BB962C8B-B14F-4D97-AF65-F5344CB8AC3E}">
        <p14:creationId xmlns:p14="http://schemas.microsoft.com/office/powerpoint/2010/main" val="9022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7. A CALL TO HOPE!</a:t>
            </a:r>
          </a:p>
        </p:txBody>
      </p:sp>
    </p:spTree>
    <p:extLst>
      <p:ext uri="{BB962C8B-B14F-4D97-AF65-F5344CB8AC3E}">
        <p14:creationId xmlns:p14="http://schemas.microsoft.com/office/powerpoint/2010/main" val="325372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solidFill>
                  <a:prstClr val="white"/>
                </a:solidFill>
              </a:rPr>
              <a:t>Revelation 21:1-4  The Presence of God</a:t>
            </a:r>
            <a:endParaRPr lang="en-US" dirty="0"/>
          </a:p>
        </p:txBody>
      </p:sp>
      <p:sp>
        <p:nvSpPr>
          <p:cNvPr id="3" name="Rectangle 2">
            <a:extLst>
              <a:ext uri="{FF2B5EF4-FFF2-40B4-BE49-F238E27FC236}">
                <a16:creationId xmlns:a16="http://schemas.microsoft.com/office/drawing/2014/main" id="{3B1F58D5-94AE-4B6C-A79E-3BA257A05473}"/>
              </a:ext>
            </a:extLst>
          </p:cNvPr>
          <p:cNvSpPr/>
          <p:nvPr/>
        </p:nvSpPr>
        <p:spPr>
          <a:xfrm>
            <a:off x="702110" y="2110463"/>
            <a:ext cx="10787779" cy="2308324"/>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1 Then I saw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a new heaven and a new earth</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for the first heaven and the first earth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passed away</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there is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no longer any sea</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2 And I saw the holy city, new Jerusalem, coming down out of heaven from God, prepared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as a bride adorned for her husband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endPar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063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solidFill>
                  <a:prstClr val="white"/>
                </a:solidFill>
              </a:rPr>
              <a:t>Revelation 21:1-4  The Presence of God</a:t>
            </a:r>
            <a:endParaRPr lang="en-US" dirty="0"/>
          </a:p>
        </p:txBody>
      </p:sp>
      <p:sp>
        <p:nvSpPr>
          <p:cNvPr id="3" name="Rectangle 2">
            <a:extLst>
              <a:ext uri="{FF2B5EF4-FFF2-40B4-BE49-F238E27FC236}">
                <a16:creationId xmlns:a16="http://schemas.microsoft.com/office/drawing/2014/main" id="{3B1F58D5-94AE-4B6C-A79E-3BA257A05473}"/>
              </a:ext>
            </a:extLst>
          </p:cNvPr>
          <p:cNvSpPr/>
          <p:nvPr/>
        </p:nvSpPr>
        <p:spPr>
          <a:xfrm>
            <a:off x="702110" y="2110463"/>
            <a:ext cx="10787779" cy="363791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3 And I heard a loud voice from the throne, saying, “Behold, the </a:t>
            </a:r>
            <a:r>
              <a:rPr kumimoji="0" lang="en-US" sz="3200" b="1" i="1"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rebuchet MS" panose="020B0603020202020204"/>
                <a:ea typeface="+mn-ea"/>
                <a:cs typeface="+mn-cs"/>
              </a:rPr>
              <a:t>tabernacle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of God is among the people, and </a:t>
            </a:r>
            <a:r>
              <a:rPr kumimoji="0" lang="en-US" sz="3200" b="1" i="1"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rebuchet MS" panose="020B0603020202020204"/>
                <a:ea typeface="+mn-ea"/>
                <a:cs typeface="+mn-cs"/>
              </a:rPr>
              <a:t>He will dwell among them</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they shall be His people, and God Himself will be among them, 4 and He will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wipe away every tear</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from their eyes; and there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will no longer be any </a:t>
            </a:r>
            <a:r>
              <a:rPr kumimoji="0" lang="en-US" sz="3200" b="1" i="1" u="sng" strike="noStrike" kern="1200" cap="none" spc="0" normalizeH="0" baseline="0" noProof="0" dirty="0">
                <a:ln>
                  <a:noFill/>
                </a:ln>
                <a:solidFill>
                  <a:prstClr val="black"/>
                </a:solidFill>
                <a:effectLst/>
                <a:uLnTx/>
                <a:uFillTx/>
                <a:latin typeface="Trebuchet MS" panose="020B0603020202020204"/>
                <a:ea typeface="+mn-ea"/>
                <a:cs typeface="+mn-cs"/>
              </a:rPr>
              <a:t>death</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there will no longer be any </a:t>
            </a:r>
            <a:r>
              <a:rPr kumimoji="0" lang="en-US" sz="3200" b="1" i="1" u="sng" strike="noStrike" kern="1200" cap="none" spc="0" normalizeH="0" baseline="0" noProof="0" dirty="0">
                <a:ln>
                  <a:noFill/>
                </a:ln>
                <a:solidFill>
                  <a:prstClr val="black"/>
                </a:solidFill>
                <a:effectLst/>
                <a:uLnTx/>
                <a:uFillTx/>
                <a:latin typeface="Trebuchet MS" panose="020B0603020202020204"/>
                <a:ea typeface="+mn-ea"/>
                <a:cs typeface="+mn-cs"/>
              </a:rPr>
              <a:t>mourning</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or </a:t>
            </a:r>
            <a:r>
              <a:rPr kumimoji="0" lang="en-US" sz="3200" b="1" i="1" u="sng" strike="noStrike" kern="1200" cap="none" spc="0" normalizeH="0" baseline="0" noProof="0" dirty="0">
                <a:ln>
                  <a:noFill/>
                </a:ln>
                <a:solidFill>
                  <a:prstClr val="black"/>
                </a:solidFill>
                <a:effectLst/>
                <a:uLnTx/>
                <a:uFillTx/>
                <a:latin typeface="Trebuchet MS" panose="020B0603020202020204"/>
                <a:ea typeface="+mn-ea"/>
                <a:cs typeface="+mn-cs"/>
              </a:rPr>
              <a:t>crying</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or </a:t>
            </a:r>
            <a:r>
              <a:rPr kumimoji="0" lang="en-US" sz="3200" b="1" i="1" u="sng" strike="noStrike" kern="1200" cap="none" spc="0" normalizeH="0" baseline="0" noProof="0" dirty="0">
                <a:ln>
                  <a:noFill/>
                </a:ln>
                <a:solidFill>
                  <a:prstClr val="black"/>
                </a:solidFill>
                <a:effectLst/>
                <a:uLnTx/>
                <a:uFillTx/>
                <a:latin typeface="Trebuchet MS" panose="020B0603020202020204"/>
                <a:ea typeface="+mn-ea"/>
                <a:cs typeface="+mn-cs"/>
              </a:rPr>
              <a:t>pain</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the </a:t>
            </a:r>
            <a:r>
              <a:rPr kumimoji="0" lang="en-US" sz="3200" b="1" i="1" u="sng" strike="noStrike" kern="1200" cap="none" spc="0" normalizeH="0" baseline="0" noProof="0" dirty="0">
                <a:ln>
                  <a:noFill/>
                </a:ln>
                <a:solidFill>
                  <a:prstClr val="black"/>
                </a:solidFill>
                <a:effectLst/>
                <a:uLnTx/>
                <a:uFillTx/>
                <a:latin typeface="Trebuchet MS" panose="020B0603020202020204"/>
                <a:ea typeface="+mn-ea"/>
                <a:cs typeface="+mn-cs"/>
              </a:rPr>
              <a:t>first things</a:t>
            </a:r>
            <a:r>
              <a:rPr kumimoji="0" lang="en-US" sz="3200" b="1" i="1"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have </a:t>
            </a:r>
            <a:r>
              <a:rPr kumimoji="0" lang="en-US" sz="3200" b="1" i="1" u="sng" strike="noStrike" kern="1200" cap="none" spc="0" normalizeH="0" baseline="0" noProof="0" dirty="0">
                <a:ln>
                  <a:noFill/>
                </a:ln>
                <a:solidFill>
                  <a:prstClr val="black"/>
                </a:solidFill>
                <a:effectLst/>
                <a:uLnTx/>
                <a:uFillTx/>
                <a:latin typeface="Trebuchet MS" panose="020B0603020202020204"/>
                <a:ea typeface="+mn-ea"/>
                <a:cs typeface="+mn-cs"/>
              </a:rPr>
              <a:t>passed away</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t>
            </a:r>
          </a:p>
        </p:txBody>
      </p:sp>
    </p:spTree>
    <p:extLst>
      <p:ext uri="{BB962C8B-B14F-4D97-AF65-F5344CB8AC3E}">
        <p14:creationId xmlns:p14="http://schemas.microsoft.com/office/powerpoint/2010/main" val="265190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olorful&#10;&#10;Description automatically generated">
            <a:extLst>
              <a:ext uri="{FF2B5EF4-FFF2-40B4-BE49-F238E27FC236}">
                <a16:creationId xmlns:a16="http://schemas.microsoft.com/office/drawing/2014/main" id="{57682656-15B6-4B4F-B986-90DD74932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 y="0"/>
            <a:ext cx="4380789" cy="587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text&#10;&#10;Description automatically generated">
            <a:extLst>
              <a:ext uri="{FF2B5EF4-FFF2-40B4-BE49-F238E27FC236}">
                <a16:creationId xmlns:a16="http://schemas.microsoft.com/office/drawing/2014/main" id="{E57E12F6-C538-485D-A586-9CC6F993595B}"/>
              </a:ext>
            </a:extLst>
          </p:cNvPr>
          <p:cNvPicPr>
            <a:picLocks noChangeAspect="1"/>
          </p:cNvPicPr>
          <p:nvPr/>
        </p:nvPicPr>
        <p:blipFill rotWithShape="1">
          <a:blip r:embed="rId4">
            <a:extLst>
              <a:ext uri="{28A0092B-C50C-407E-A947-70E740481C1C}">
                <a14:useLocalDpi xmlns:a14="http://schemas.microsoft.com/office/drawing/2010/main" val="0"/>
              </a:ext>
            </a:extLst>
          </a:blip>
          <a:srcRect t="3891" b="11051"/>
          <a:stretch/>
        </p:blipFill>
        <p:spPr>
          <a:xfrm>
            <a:off x="4151407" y="196143"/>
            <a:ext cx="5296261" cy="6283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A75C9FA-6213-4F87-9E0A-96F3DBCBB959}"/>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8984541" y="4105360"/>
            <a:ext cx="3174097" cy="2752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Footer Placeholder 8">
            <a:extLst>
              <a:ext uri="{FF2B5EF4-FFF2-40B4-BE49-F238E27FC236}">
                <a16:creationId xmlns:a16="http://schemas.microsoft.com/office/drawing/2014/main" id="{2E5A2997-59F5-42F3-8D98-DDA777B40737}"/>
              </a:ext>
            </a:extLst>
          </p:cNvPr>
          <p:cNvSpPr>
            <a:spLocks noGrp="1"/>
          </p:cNvSpPr>
          <p:nvPr>
            <p:ph type="ftr" sz="quarter" idx="11"/>
          </p:nvPr>
        </p:nvSpPr>
        <p:spPr>
          <a:xfrm>
            <a:off x="9447668" y="156161"/>
            <a:ext cx="2710970" cy="275264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rebuchet MS" panose="020B0603020202020204"/>
                <a:ea typeface="+mn-ea"/>
                <a:cs typeface="+mn-cs"/>
              </a:rPr>
              <a:t>New Jerusalem coming from heaven</a:t>
            </a:r>
          </a:p>
        </p:txBody>
      </p:sp>
    </p:spTree>
    <p:extLst>
      <p:ext uri="{BB962C8B-B14F-4D97-AF65-F5344CB8AC3E}">
        <p14:creationId xmlns:p14="http://schemas.microsoft.com/office/powerpoint/2010/main" val="2695441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7. A CALL TO HOPE!</a:t>
            </a:r>
          </a:p>
        </p:txBody>
      </p:sp>
    </p:spTree>
    <p:extLst>
      <p:ext uri="{BB962C8B-B14F-4D97-AF65-F5344CB8AC3E}">
        <p14:creationId xmlns:p14="http://schemas.microsoft.com/office/powerpoint/2010/main" val="72257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8. A CALL TO PRAYER AND EVANGELISM </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sym typeface="Wingdings" panose="05000000000000000000" pitchFamily="2" charset="2"/>
              </a:rPr>
              <a:t> COME!</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endParaRPr>
          </a:p>
        </p:txBody>
      </p:sp>
    </p:spTree>
    <p:extLst>
      <p:ext uri="{BB962C8B-B14F-4D97-AF65-F5344CB8AC3E}">
        <p14:creationId xmlns:p14="http://schemas.microsoft.com/office/powerpoint/2010/main" val="300068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solidFill>
                  <a:prstClr val="white"/>
                </a:solidFill>
              </a:rPr>
              <a:t>Revelation 22:17  Let the Thirsty Come</a:t>
            </a:r>
            <a:endParaRPr lang="en-US" dirty="0"/>
          </a:p>
        </p:txBody>
      </p:sp>
      <p:sp>
        <p:nvSpPr>
          <p:cNvPr id="3" name="Rectangle 2">
            <a:extLst>
              <a:ext uri="{FF2B5EF4-FFF2-40B4-BE49-F238E27FC236}">
                <a16:creationId xmlns:a16="http://schemas.microsoft.com/office/drawing/2014/main" id="{3B1F58D5-94AE-4B6C-A79E-3BA257A05473}"/>
              </a:ext>
            </a:extLst>
          </p:cNvPr>
          <p:cNvSpPr/>
          <p:nvPr/>
        </p:nvSpPr>
        <p:spPr>
          <a:xfrm>
            <a:off x="702110" y="2110463"/>
            <a:ext cx="10787779" cy="2436564"/>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17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Spirit and the bride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say, “</a:t>
            </a:r>
            <a:r>
              <a:rPr kumimoji="0" lang="en-US" sz="3200" b="1" i="1" u="sng"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Trebuchet MS" panose="020B0603020202020204"/>
                <a:ea typeface="+mn-ea"/>
                <a:cs typeface="+mn-cs"/>
              </a:rPr>
              <a:t>Come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let the one who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hears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say, “</a:t>
            </a:r>
            <a:r>
              <a:rPr kumimoji="0" lang="en-US" sz="3200" b="1" i="1" u="sng"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Trebuchet MS" panose="020B0603020202020204"/>
                <a:ea typeface="+mn-ea"/>
                <a:cs typeface="+mn-cs"/>
              </a:rPr>
              <a:t>Come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let the one who is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thirsty</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3200" b="1" i="1" u="sng"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Trebuchet MS" panose="020B0603020202020204"/>
                <a:ea typeface="+mn-ea"/>
                <a:cs typeface="+mn-cs"/>
              </a:rPr>
              <a:t>come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let the one who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desires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take the water of life without cost</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t>
            </a:r>
          </a:p>
        </p:txBody>
      </p:sp>
    </p:spTree>
    <p:extLst>
      <p:ext uri="{BB962C8B-B14F-4D97-AF65-F5344CB8AC3E}">
        <p14:creationId xmlns:p14="http://schemas.microsoft.com/office/powerpoint/2010/main" val="300228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solidFill>
                  <a:prstClr val="white"/>
                </a:solidFill>
              </a:rPr>
              <a:t>Revelation 22:20-21  Maranatha!</a:t>
            </a:r>
            <a:endParaRPr lang="en-US" dirty="0"/>
          </a:p>
        </p:txBody>
      </p:sp>
      <p:sp>
        <p:nvSpPr>
          <p:cNvPr id="3" name="Rectangle 2">
            <a:extLst>
              <a:ext uri="{FF2B5EF4-FFF2-40B4-BE49-F238E27FC236}">
                <a16:creationId xmlns:a16="http://schemas.microsoft.com/office/drawing/2014/main" id="{3B1F58D5-94AE-4B6C-A79E-3BA257A05473}"/>
              </a:ext>
            </a:extLst>
          </p:cNvPr>
          <p:cNvSpPr/>
          <p:nvPr/>
        </p:nvSpPr>
        <p:spPr>
          <a:xfrm>
            <a:off x="702110" y="2110463"/>
            <a:ext cx="10787779" cy="3264483"/>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20 He who testifies to these things says, “</a:t>
            </a:r>
            <a:r>
              <a:rPr kumimoji="0" lang="en-US" sz="3200" b="1" i="1" u="sng" strike="noStrike" kern="1200" cap="none" spc="0" normalizeH="0" baseline="0" noProof="0" dirty="0">
                <a:ln>
                  <a:noFill/>
                </a:ln>
                <a:solidFill>
                  <a:srgbClr val="FFC000"/>
                </a:solidFill>
                <a:effectLst/>
                <a:uLnTx/>
                <a:uFillTx/>
                <a:latin typeface="Trebuchet MS" panose="020B0603020202020204"/>
                <a:ea typeface="+mn-ea"/>
                <a:cs typeface="+mn-cs"/>
              </a:rPr>
              <a:t>Yes, I am coming quickly</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endParaRPr lang="en-US" sz="3200" i="1" dirty="0">
              <a:solidFill>
                <a:prstClr val="white"/>
              </a:solidFill>
              <a:latin typeface="Trebuchet MS" panose="020B0603020202020204"/>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1" i="1" u="sng"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Trebuchet MS" panose="020B0603020202020204"/>
                <a:ea typeface="+mn-ea"/>
                <a:cs typeface="+mn-cs"/>
              </a:rPr>
              <a:t>Amen. Come, Lord Jesus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21 The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grace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of the Lord Jesus be with all. Amen.</a:t>
            </a:r>
          </a:p>
        </p:txBody>
      </p:sp>
    </p:spTree>
    <p:extLst>
      <p:ext uri="{BB962C8B-B14F-4D97-AF65-F5344CB8AC3E}">
        <p14:creationId xmlns:p14="http://schemas.microsoft.com/office/powerpoint/2010/main" val="112372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solidFill>
                  <a:prstClr val="white"/>
                </a:solidFill>
              </a:rPr>
              <a:t>Revelation 22:20-21  Maranatha!</a:t>
            </a:r>
            <a:endParaRPr lang="en-US" dirty="0"/>
          </a:p>
        </p:txBody>
      </p:sp>
      <p:sp>
        <p:nvSpPr>
          <p:cNvPr id="3" name="Rectangle 2">
            <a:extLst>
              <a:ext uri="{FF2B5EF4-FFF2-40B4-BE49-F238E27FC236}">
                <a16:creationId xmlns:a16="http://schemas.microsoft.com/office/drawing/2014/main" id="{3B1F58D5-94AE-4B6C-A79E-3BA257A05473}"/>
              </a:ext>
            </a:extLst>
          </p:cNvPr>
          <p:cNvSpPr/>
          <p:nvPr/>
        </p:nvSpPr>
        <p:spPr>
          <a:xfrm>
            <a:off x="702110" y="2110463"/>
            <a:ext cx="10787779" cy="3835922"/>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Two Great Prayers on the lips of believers...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Thy Kingdom come, Thy will be done on earth as it is in heaven</a:t>
            </a:r>
          </a:p>
          <a:p>
            <a:pPr marL="914400" marR="0" lvl="1"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A prayer for God’s movement in the world TODAY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Amen. Come Lord Jesus.</a:t>
            </a:r>
          </a:p>
          <a:p>
            <a:pPr marL="914400" marR="0" lvl="1"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A prayer of anticipation and HOPE for TOMORROW</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2078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3">
            <a:extLst>
              <a:ext uri="{28A0092B-C50C-407E-A947-70E740481C1C}">
                <a14:useLocalDpi xmlns:a14="http://schemas.microsoft.com/office/drawing/2010/main" val="0"/>
              </a:ext>
            </a:extLst>
          </a:blip>
          <a:srcRect t="79" b="24921"/>
          <a:stretch/>
        </p:blipFill>
        <p:spPr>
          <a:xfrm>
            <a:off x="20" y="10"/>
            <a:ext cx="12191980" cy="6857990"/>
          </a:xfrm>
          <a:prstGeom prst="rect">
            <a:avLst/>
          </a:prstGeom>
          <a:ln>
            <a:noFill/>
          </a:ln>
        </p:spPr>
      </p:pic>
    </p:spTree>
    <p:extLst>
      <p:ext uri="{BB962C8B-B14F-4D97-AF65-F5344CB8AC3E}">
        <p14:creationId xmlns:p14="http://schemas.microsoft.com/office/powerpoint/2010/main" val="283042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p:txBody>
          <a:bodyPr>
            <a:normAutofit/>
          </a:bodyPr>
          <a:lstStyle/>
          <a:p>
            <a:r>
              <a:rPr lang="en-US" sz="4800" dirty="0"/>
              <a:t>FINAL THOUGHTS...</a:t>
            </a:r>
          </a:p>
        </p:txBody>
      </p:sp>
      <p:pic>
        <p:nvPicPr>
          <p:cNvPr id="3" name="Picture 4">
            <a:extLst>
              <a:ext uri="{FF2B5EF4-FFF2-40B4-BE49-F238E27FC236}">
                <a16:creationId xmlns:a16="http://schemas.microsoft.com/office/drawing/2014/main" id="{C80A7A9E-C4BD-084E-B581-A43A8A0AEF17}"/>
              </a:ext>
            </a:extLst>
          </p:cNvPr>
          <p:cNvPicPr>
            <a:picLocks noChangeAspect="1"/>
          </p:cNvPicPr>
          <p:nvPr/>
        </p:nvPicPr>
        <p:blipFill rotWithShape="1">
          <a:blip r:embed="rId3">
            <a:extLst>
              <a:ext uri="{28A0092B-C50C-407E-A947-70E740481C1C}">
                <a14:useLocalDpi xmlns:a14="http://schemas.microsoft.com/office/drawing/2010/main" val="0"/>
              </a:ext>
            </a:extLst>
          </a:blip>
          <a:srcRect t="29057"/>
          <a:stretch/>
        </p:blipFill>
        <p:spPr>
          <a:xfrm>
            <a:off x="1160751" y="1834166"/>
            <a:ext cx="9435828" cy="5023834"/>
          </a:xfrm>
          <a:prstGeom prst="rect">
            <a:avLst/>
          </a:prstGeom>
        </p:spPr>
      </p:pic>
      <p:sp>
        <p:nvSpPr>
          <p:cNvPr id="5" name="TextBox 4">
            <a:extLst>
              <a:ext uri="{FF2B5EF4-FFF2-40B4-BE49-F238E27FC236}">
                <a16:creationId xmlns:a16="http://schemas.microsoft.com/office/drawing/2014/main" id="{2E191D52-7AFC-420E-B66C-8D9AEAA8FED7}"/>
              </a:ext>
            </a:extLst>
          </p:cNvPr>
          <p:cNvSpPr txBox="1"/>
          <p:nvPr/>
        </p:nvSpPr>
        <p:spPr>
          <a:xfrm>
            <a:off x="1160751" y="4837471"/>
            <a:ext cx="94358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8. A CALL TO PRAYER AND EVANGELISM </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sym typeface="Wingdings" panose="05000000000000000000" pitchFamily="2" charset="2"/>
              </a:rPr>
              <a:t> COME!</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endParaRPr>
          </a:p>
        </p:txBody>
      </p:sp>
    </p:spTree>
    <p:extLst>
      <p:ext uri="{BB962C8B-B14F-4D97-AF65-F5344CB8AC3E}">
        <p14:creationId xmlns:p14="http://schemas.microsoft.com/office/powerpoint/2010/main" val="424757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A4A9F-7D49-D942-BE6E-2E47AD6129C4}"/>
              </a:ext>
            </a:extLst>
          </p:cNvPr>
          <p:cNvSpPr>
            <a:spLocks noGrp="1"/>
          </p:cNvSpPr>
          <p:nvPr>
            <p:ph type="title"/>
          </p:nvPr>
        </p:nvSpPr>
        <p:spPr>
          <a:xfrm>
            <a:off x="533363" y="116413"/>
            <a:ext cx="9884266" cy="1080938"/>
          </a:xfrm>
        </p:spPr>
        <p:txBody>
          <a:bodyPr>
            <a:normAutofit fontScale="90000"/>
          </a:bodyPr>
          <a:lstStyle/>
          <a:p>
            <a:r>
              <a:rPr lang="en-US" sz="4800" dirty="0"/>
              <a:t>FINAL THOUGHTS... Revelation is...</a:t>
            </a:r>
          </a:p>
        </p:txBody>
      </p:sp>
      <p:sp>
        <p:nvSpPr>
          <p:cNvPr id="5" name="TextBox 4">
            <a:extLst>
              <a:ext uri="{FF2B5EF4-FFF2-40B4-BE49-F238E27FC236}">
                <a16:creationId xmlns:a16="http://schemas.microsoft.com/office/drawing/2014/main" id="{2E191D52-7AFC-420E-B66C-8D9AEAA8FED7}"/>
              </a:ext>
            </a:extLst>
          </p:cNvPr>
          <p:cNvSpPr txBox="1"/>
          <p:nvPr/>
        </p:nvSpPr>
        <p:spPr>
          <a:xfrm>
            <a:off x="291192" y="1197351"/>
            <a:ext cx="11609615" cy="5078313"/>
          </a:xfrm>
          <a:prstGeom prst="rect">
            <a:avLst/>
          </a:prstGeom>
          <a:noFill/>
        </p:spPr>
        <p:txBody>
          <a:bodyPr wrap="square" rtlCol="0">
            <a:spAutoFit/>
          </a:bodyPr>
          <a:lstStyle/>
          <a:p>
            <a:pPr lvl="0">
              <a:defRPr/>
            </a:pPr>
            <a:r>
              <a:rPr lang="en-US" sz="3600" b="1" dirty="0">
                <a:solidFill>
                  <a:prstClr val="white"/>
                </a:solidFill>
                <a:effectLst>
                  <a:outerShdw blurRad="38100" dist="38100" dir="2700000" algn="tl">
                    <a:srgbClr val="000000">
                      <a:alpha val="43137"/>
                    </a:srgbClr>
                  </a:outerShdw>
                </a:effectLst>
              </a:rPr>
              <a:t>1. A CALL TO COMMIT TO CHRIST (Rev 2-3)</a:t>
            </a:r>
          </a:p>
          <a:p>
            <a:pPr lvl="0">
              <a:defRPr/>
            </a:pPr>
            <a:r>
              <a:rPr lang="en-US" sz="3600" b="1" dirty="0">
                <a:solidFill>
                  <a:prstClr val="white"/>
                </a:solidFill>
                <a:effectLst>
                  <a:outerShdw blurRad="38100" dist="38100" dir="2700000" algn="tl">
                    <a:srgbClr val="000000">
                      <a:alpha val="43137"/>
                    </a:srgbClr>
                  </a:outerShdw>
                </a:effectLst>
              </a:rPr>
              <a:t>2. A CALL TO WORSHIP CHRIST (Rev 5)</a:t>
            </a:r>
          </a:p>
          <a:p>
            <a:pPr lvl="0">
              <a:defRPr/>
            </a:pPr>
            <a:r>
              <a:rPr lang="en-US" sz="3600" b="1" dirty="0">
                <a:solidFill>
                  <a:prstClr val="white"/>
                </a:solidFill>
                <a:effectLst>
                  <a:outerShdw blurRad="38100" dist="38100" dir="2700000" algn="tl">
                    <a:srgbClr val="000000">
                      <a:alpha val="43137"/>
                    </a:srgbClr>
                  </a:outerShdw>
                </a:effectLst>
              </a:rPr>
              <a:t>3. A CALL TO OVERCOME (Rev 12) </a:t>
            </a:r>
          </a:p>
          <a:p>
            <a:pPr lvl="0">
              <a:defRPr/>
            </a:pPr>
            <a:r>
              <a:rPr lang="en-US" sz="3600" b="1" dirty="0">
                <a:solidFill>
                  <a:prstClr val="white"/>
                </a:solidFill>
                <a:effectLst>
                  <a:outerShdw blurRad="38100" dist="38100" dir="2700000" algn="tl">
                    <a:srgbClr val="000000">
                      <a:alpha val="43137"/>
                    </a:srgbClr>
                  </a:outerShdw>
                </a:effectLst>
              </a:rPr>
              <a:t>4. A CALL TO DEDICATION AND WISDOM (Rev 13)</a:t>
            </a:r>
          </a:p>
          <a:p>
            <a:pPr lvl="0">
              <a:defRPr/>
            </a:pPr>
            <a:r>
              <a:rPr lang="en-US" sz="3600" b="1" dirty="0">
                <a:solidFill>
                  <a:prstClr val="white"/>
                </a:solidFill>
                <a:effectLst>
                  <a:outerShdw blurRad="38100" dist="38100" dir="2700000" algn="tl">
                    <a:srgbClr val="000000">
                      <a:alpha val="43137"/>
                    </a:srgbClr>
                  </a:outerShdw>
                </a:effectLst>
              </a:rPr>
              <a:t>5. A CALL TO CELEBRATE THE VICTORY OF CHRIST </a:t>
            </a:r>
          </a:p>
          <a:p>
            <a:pPr lvl="0">
              <a:defRPr/>
            </a:pPr>
            <a:r>
              <a:rPr lang="en-US" sz="3600" b="1" dirty="0">
                <a:solidFill>
                  <a:prstClr val="white"/>
                </a:solidFill>
                <a:effectLst>
                  <a:outerShdw blurRad="38100" dist="38100" dir="2700000" algn="tl">
                    <a:srgbClr val="000000">
                      <a:alpha val="43137"/>
                    </a:srgbClr>
                  </a:outerShdw>
                </a:effectLst>
              </a:rPr>
              <a:t>										(Rev 19)</a:t>
            </a:r>
          </a:p>
          <a:p>
            <a:pPr lvl="0">
              <a:defRPr/>
            </a:pPr>
            <a:r>
              <a:rPr lang="en-US" sz="3600" b="1" dirty="0">
                <a:solidFill>
                  <a:prstClr val="white"/>
                </a:solidFill>
                <a:effectLst>
                  <a:outerShdw blurRad="38100" dist="38100" dir="2700000" algn="tl">
                    <a:srgbClr val="000000">
                      <a:alpha val="43137"/>
                    </a:srgbClr>
                  </a:outerShdw>
                </a:effectLst>
              </a:rPr>
              <a:t>6. A CALL TO SALVATION (Rev 20)</a:t>
            </a:r>
          </a:p>
          <a:p>
            <a:pPr lvl="0">
              <a:defRPr/>
            </a:pPr>
            <a:r>
              <a:rPr lang="en-US" sz="3600" b="1" dirty="0">
                <a:solidFill>
                  <a:prstClr val="white"/>
                </a:solidFill>
                <a:effectLst>
                  <a:outerShdw blurRad="38100" dist="38100" dir="2700000" algn="tl">
                    <a:srgbClr val="000000">
                      <a:alpha val="43137"/>
                    </a:srgbClr>
                  </a:outerShdw>
                </a:effectLst>
              </a:rPr>
              <a:t>7. A CALL TO HOPE (Rev 21-22)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8. A CALL TO PRAYER AND EVANGELISM </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sym typeface="Wingdings" panose="05000000000000000000" pitchFamily="2" charset="2"/>
              </a:rPr>
              <a:t> COME!</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endParaRPr>
          </a:p>
        </p:txBody>
      </p:sp>
    </p:spTree>
    <p:extLst>
      <p:ext uri="{BB962C8B-B14F-4D97-AF65-F5344CB8AC3E}">
        <p14:creationId xmlns:p14="http://schemas.microsoft.com/office/powerpoint/2010/main" val="31463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5">
            <a:extLst>
              <a:ext uri="{28A0092B-C50C-407E-A947-70E740481C1C}">
                <a14:useLocalDpi xmlns:a14="http://schemas.microsoft.com/office/drawing/2010/main" val="0"/>
              </a:ext>
            </a:extLst>
          </a:blip>
          <a:srcRect t="79" b="24921"/>
          <a:stretch/>
        </p:blipFill>
        <p:spPr>
          <a:xfrm>
            <a:off x="20" y="10"/>
            <a:ext cx="12191980" cy="6857990"/>
          </a:xfrm>
          <a:prstGeom prst="rect">
            <a:avLst/>
          </a:prstGeom>
          <a:ln>
            <a:noFill/>
          </a:ln>
        </p:spPr>
      </p:pic>
      <p:pic>
        <p:nvPicPr>
          <p:cNvPr id="2" name="Reckless Love Guitar">
            <a:hlinkClick r:id="" action="ppaction://media"/>
            <a:extLst>
              <a:ext uri="{FF2B5EF4-FFF2-40B4-BE49-F238E27FC236}">
                <a16:creationId xmlns:a16="http://schemas.microsoft.com/office/drawing/2014/main" id="{96792106-0699-44A2-8005-11331AE857AC}"/>
              </a:ext>
            </a:extLst>
          </p:cNvPr>
          <p:cNvPicPr>
            <a:picLocks noChangeAspect="1"/>
          </p:cNvPicPr>
          <p:nvPr>
            <a:audioFile r:link="rId1"/>
            <p:extLst>
              <p:ext uri="{DAA4B4D4-6D71-4841-9C94-3DE7FCFB9230}">
                <p14:media xmlns:p14="http://schemas.microsoft.com/office/powerpoint/2010/main" r:embed="rId2">
                  <p14:trim st="117743"/>
                  <p14:fade in="20750" out="60750"/>
                </p14:media>
              </p:ext>
            </p:extLst>
          </p:nvPr>
        </p:nvPicPr>
        <p:blipFill>
          <a:blip r:embed="rId6"/>
          <a:stretch>
            <a:fillRect/>
          </a:stretch>
        </p:blipFill>
        <p:spPr>
          <a:xfrm flipV="1">
            <a:off x="10972800" y="5705856"/>
            <a:ext cx="734568" cy="734568"/>
          </a:xfrm>
          <a:prstGeom prst="rect">
            <a:avLst/>
          </a:prstGeom>
          <a:noFill/>
          <a:ln>
            <a:noFill/>
          </a:ln>
        </p:spPr>
      </p:pic>
    </p:spTree>
    <p:extLst>
      <p:ext uri="{BB962C8B-B14F-4D97-AF65-F5344CB8AC3E}">
        <p14:creationId xmlns:p14="http://schemas.microsoft.com/office/powerpoint/2010/main" val="128129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mute="1"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2032-7CE7-4FD5-92D7-E588454A8459}"/>
              </a:ext>
            </a:extLst>
          </p:cNvPr>
          <p:cNvSpPr>
            <a:spLocks noGrp="1"/>
          </p:cNvSpPr>
          <p:nvPr>
            <p:ph type="ctrTitle"/>
          </p:nvPr>
        </p:nvSpPr>
        <p:spPr/>
        <p:txBody>
          <a:bodyPr/>
          <a:lstStyle/>
          <a:p>
            <a:r>
              <a:rPr lang="en-US" dirty="0"/>
              <a:t>BEGIN HERE </a:t>
            </a:r>
            <a:br>
              <a:rPr lang="en-US" dirty="0"/>
            </a:br>
            <a:r>
              <a:rPr lang="en-US" dirty="0"/>
              <a:t>January 27, 2021</a:t>
            </a:r>
          </a:p>
        </p:txBody>
      </p:sp>
      <p:sp>
        <p:nvSpPr>
          <p:cNvPr id="3" name="Subtitle 2">
            <a:extLst>
              <a:ext uri="{FF2B5EF4-FFF2-40B4-BE49-F238E27FC236}">
                <a16:creationId xmlns:a16="http://schemas.microsoft.com/office/drawing/2014/main" id="{704B9FE9-6820-4C38-83FC-CB05F761DE3F}"/>
              </a:ext>
            </a:extLst>
          </p:cNvPr>
          <p:cNvSpPr>
            <a:spLocks noGrp="1"/>
          </p:cNvSpPr>
          <p:nvPr>
            <p:ph type="subTitle" idx="1"/>
          </p:nvPr>
        </p:nvSpPr>
        <p:spPr>
          <a:xfrm>
            <a:off x="342900" y="4394039"/>
            <a:ext cx="8858250" cy="1892461"/>
          </a:xfrm>
        </p:spPr>
        <p:txBody>
          <a:bodyPr>
            <a:noAutofit/>
          </a:bodyPr>
          <a:lstStyle/>
          <a:p>
            <a:r>
              <a:rPr lang="en-US" sz="4400" dirty="0"/>
              <a:t>Week 34 – Revelation</a:t>
            </a:r>
          </a:p>
          <a:p>
            <a:r>
              <a:rPr lang="en-US" sz="4400" dirty="0"/>
              <a:t>Final Thoughts</a:t>
            </a:r>
          </a:p>
        </p:txBody>
      </p:sp>
    </p:spTree>
    <p:extLst>
      <p:ext uri="{BB962C8B-B14F-4D97-AF65-F5344CB8AC3E}">
        <p14:creationId xmlns:p14="http://schemas.microsoft.com/office/powerpoint/2010/main" val="28057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BD172-A05F-4CA3-BF48-77FB35B4CCD2}"/>
              </a:ext>
            </a:extLst>
          </p:cNvPr>
          <p:cNvSpPr>
            <a:spLocks noGrp="1"/>
          </p:cNvSpPr>
          <p:nvPr>
            <p:ph type="title"/>
          </p:nvPr>
        </p:nvSpPr>
        <p:spPr/>
        <p:txBody>
          <a:bodyPr>
            <a:noAutofit/>
          </a:bodyPr>
          <a:lstStyle/>
          <a:p>
            <a:r>
              <a:rPr lang="en-US" sz="6600" dirty="0"/>
              <a:t>CONCLUSIONS from the Book of REVELATION </a:t>
            </a:r>
          </a:p>
        </p:txBody>
      </p:sp>
      <p:sp>
        <p:nvSpPr>
          <p:cNvPr id="3" name="TextBox 2">
            <a:extLst>
              <a:ext uri="{FF2B5EF4-FFF2-40B4-BE49-F238E27FC236}">
                <a16:creationId xmlns:a16="http://schemas.microsoft.com/office/drawing/2014/main" id="{9A6B0432-D430-431C-A130-48FFF1D0A605}"/>
              </a:ext>
            </a:extLst>
          </p:cNvPr>
          <p:cNvSpPr txBox="1"/>
          <p:nvPr/>
        </p:nvSpPr>
        <p:spPr>
          <a:xfrm>
            <a:off x="1047750" y="2657475"/>
            <a:ext cx="100965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Thinking about where we started...</a:t>
            </a:r>
          </a:p>
        </p:txBody>
      </p:sp>
    </p:spTree>
    <p:extLst>
      <p:ext uri="{BB962C8B-B14F-4D97-AF65-F5344CB8AC3E}">
        <p14:creationId xmlns:p14="http://schemas.microsoft.com/office/powerpoint/2010/main" val="99457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TM04033917[[fn=Berlin]]_novariants" id="{309C13C0-3BE0-4E8F-8916-1D5516B3B5DD}" vid="{18E1BE87-7240-45DF-8788-3CAEB7F17A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3745</TotalTime>
  <Words>10968</Words>
  <Application>Microsoft Office PowerPoint</Application>
  <PresentationFormat>Widescreen</PresentationFormat>
  <Paragraphs>878</Paragraphs>
  <Slides>72</Slides>
  <Notes>66</Notes>
  <HiddenSlides>0</HiddenSlides>
  <MMClips>3</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Berlin</vt:lpstr>
      <vt:lpstr>PowerPoint Presentation</vt:lpstr>
      <vt:lpstr>Absence of Copyright</vt:lpstr>
      <vt:lpstr>PowerPoint Presentation</vt:lpstr>
      <vt:lpstr>Prayer and Announcements</vt:lpstr>
      <vt:lpstr>BEGINNING NEXT WEEK:   </vt:lpstr>
      <vt:lpstr>Many of you know Greg from watching him teach Sunday School on Facebook Live each week.</vt:lpstr>
      <vt:lpstr>PowerPoint Presentation</vt:lpstr>
      <vt:lpstr>BEGIN HERE  January 27, 2021</vt:lpstr>
      <vt:lpstr>CONCLUSIONS from the Book of REVELATION </vt:lpstr>
      <vt:lpstr>PowerPoint Presentation</vt:lpstr>
      <vt:lpstr>PowerPoint Presentation</vt:lpstr>
      <vt:lpstr>PowerPoint Presentation</vt:lpstr>
      <vt:lpstr>PowerPoint Presentation</vt:lpstr>
      <vt:lpstr>PowerPoint Presentation</vt:lpstr>
      <vt:lpstr>First Read-through</vt:lpstr>
      <vt:lpstr>First Read-through</vt:lpstr>
      <vt:lpstr>First Read-through</vt:lpstr>
      <vt:lpstr>First Read-through</vt:lpstr>
      <vt:lpstr>Purpose of Revelation</vt:lpstr>
      <vt:lpstr>Revelation – Introduction – Revelation 1:1-3</vt:lpstr>
      <vt:lpstr>FINAL THOUGHTS...</vt:lpstr>
      <vt:lpstr>PowerPoint Presentation</vt:lpstr>
      <vt:lpstr>PowerPoint Presentation</vt:lpstr>
      <vt:lpstr>PowerPoint Presentation</vt:lpstr>
      <vt:lpstr>FINAL THOUGHTS...</vt:lpstr>
      <vt:lpstr>Letters to the Seven Churches</vt:lpstr>
      <vt:lpstr>PowerPoint Presentation</vt:lpstr>
      <vt:lpstr>Ways to interpret the Letters</vt:lpstr>
      <vt:lpstr>PowerPoint Presentation</vt:lpstr>
      <vt:lpstr>Revelation 3:20</vt:lpstr>
      <vt:lpstr>FINAL THOUGHTS...</vt:lpstr>
      <vt:lpstr>FINAL THOUGHTS...</vt:lpstr>
      <vt:lpstr>Revelation 5:1-5</vt:lpstr>
      <vt:lpstr>Lion of Judah</vt:lpstr>
      <vt:lpstr>Revelation 5:6-7</vt:lpstr>
      <vt:lpstr>Lamb of God</vt:lpstr>
      <vt:lpstr>FINAL THOUGHTS...</vt:lpstr>
      <vt:lpstr>FINAL THOUGHTS...</vt:lpstr>
      <vt:lpstr>Revelation 12:10-11  Victory Cry</vt:lpstr>
      <vt:lpstr>Revelation 12:10-11  Victory Cry</vt:lpstr>
      <vt:lpstr>FINAL THOUGHTS...</vt:lpstr>
      <vt:lpstr>FINAL THOUGHTS...</vt:lpstr>
      <vt:lpstr>Revelation 13:17-18  His Number is 666</vt:lpstr>
      <vt:lpstr>PowerPoint Presentation</vt:lpstr>
      <vt:lpstr>Revelation 13:8  His Number is 666</vt:lpstr>
      <vt:lpstr>We are already sealed ... </vt:lpstr>
      <vt:lpstr>FINAL THOUGHTS...</vt:lpstr>
      <vt:lpstr>FINAL THOUGHTS...</vt:lpstr>
      <vt:lpstr>Revelation 19:1-6 cont.  Hallelujah Chorus</vt:lpstr>
      <vt:lpstr>Revelation 19:6  KJV  Hallelujah Chorus</vt:lpstr>
      <vt:lpstr>Revelation 19:11-14 cont.  The Word of God</vt:lpstr>
      <vt:lpstr>PowerPoint Presentation</vt:lpstr>
      <vt:lpstr>PowerPoint Presentation</vt:lpstr>
      <vt:lpstr>Revelation 19:15-16  King of Kings, Lord of Lords</vt:lpstr>
      <vt:lpstr>FINAL THOUGHTS...</vt:lpstr>
      <vt:lpstr>FINAL THOUGHTS...</vt:lpstr>
      <vt:lpstr>Revelation 20:11-15  The Great White Throne        Judgment</vt:lpstr>
      <vt:lpstr>Revelation 20:11-15  The Great White Throne        Judgment</vt:lpstr>
      <vt:lpstr>Is your name written in the Lamb’s Book of Life?</vt:lpstr>
      <vt:lpstr>FINAL THOUGHTS...</vt:lpstr>
      <vt:lpstr>FINAL THOUGHTS...</vt:lpstr>
      <vt:lpstr>Revelation 21:1-4  The Presence of God</vt:lpstr>
      <vt:lpstr>Revelation 21:1-4  The Presence of God</vt:lpstr>
      <vt:lpstr>PowerPoint Presentation</vt:lpstr>
      <vt:lpstr>FINAL THOUGHTS...</vt:lpstr>
      <vt:lpstr>FINAL THOUGHTS...</vt:lpstr>
      <vt:lpstr>Revelation 22:17  Let the Thirsty Come</vt:lpstr>
      <vt:lpstr>Revelation 22:20-21  Maranatha!</vt:lpstr>
      <vt:lpstr>Revelation 22:20-21  Maranatha!</vt:lpstr>
      <vt:lpstr>FINAL THOUGHTS...</vt:lpstr>
      <vt:lpstr>FINAL THOUGHTS... Revelation 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 Fike</dc:creator>
  <cp:lastModifiedBy>Lamar Morris</cp:lastModifiedBy>
  <cp:revision>109</cp:revision>
  <dcterms:created xsi:type="dcterms:W3CDTF">2020-12-16T21:01:22Z</dcterms:created>
  <dcterms:modified xsi:type="dcterms:W3CDTF">2021-01-28T00:52:08Z</dcterms:modified>
</cp:coreProperties>
</file>